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 id="2147483723" r:id="rId2"/>
    <p:sldMasterId id="2147483744" r:id="rId3"/>
    <p:sldMasterId id="2147483764" r:id="rId4"/>
  </p:sldMasterIdLst>
  <p:notesMasterIdLst>
    <p:notesMasterId r:id="rId39"/>
  </p:notesMasterIdLst>
  <p:handoutMasterIdLst>
    <p:handoutMasterId r:id="rId40"/>
  </p:handoutMasterIdLst>
  <p:sldIdLst>
    <p:sldId id="256" r:id="rId5"/>
    <p:sldId id="258" r:id="rId6"/>
    <p:sldId id="263" r:id="rId7"/>
    <p:sldId id="341" r:id="rId8"/>
    <p:sldId id="266" r:id="rId9"/>
    <p:sldId id="338" r:id="rId10"/>
    <p:sldId id="339" r:id="rId11"/>
    <p:sldId id="342" r:id="rId12"/>
    <p:sldId id="343" r:id="rId13"/>
    <p:sldId id="269" r:id="rId14"/>
    <p:sldId id="344" r:id="rId15"/>
    <p:sldId id="345" r:id="rId16"/>
    <p:sldId id="346" r:id="rId17"/>
    <p:sldId id="347" r:id="rId18"/>
    <p:sldId id="348" r:id="rId19"/>
    <p:sldId id="350" r:id="rId20"/>
    <p:sldId id="349" r:id="rId21"/>
    <p:sldId id="351" r:id="rId22"/>
    <p:sldId id="352" r:id="rId23"/>
    <p:sldId id="366" r:id="rId24"/>
    <p:sldId id="353" r:id="rId25"/>
    <p:sldId id="354" r:id="rId26"/>
    <p:sldId id="355" r:id="rId27"/>
    <p:sldId id="356" r:id="rId28"/>
    <p:sldId id="357" r:id="rId29"/>
    <p:sldId id="358" r:id="rId30"/>
    <p:sldId id="359" r:id="rId31"/>
    <p:sldId id="360" r:id="rId32"/>
    <p:sldId id="361" r:id="rId33"/>
    <p:sldId id="362" r:id="rId34"/>
    <p:sldId id="363" r:id="rId35"/>
    <p:sldId id="364" r:id="rId36"/>
    <p:sldId id="365" r:id="rId37"/>
    <p:sldId id="367" r:id="rId38"/>
  </p:sldIdLst>
  <p:sldSz cx="12192000" cy="6858000"/>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421"/>
    <a:srgbClr val="2E3333"/>
    <a:srgbClr val="1A1A16"/>
    <a:srgbClr val="1A1A10"/>
    <a:srgbClr val="16151E"/>
    <a:srgbClr val="292511"/>
    <a:srgbClr val="000000"/>
    <a:srgbClr val="FF5517"/>
    <a:srgbClr val="FF79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8"/>
    <p:restoredTop sz="74115" autoAdjust="0"/>
  </p:normalViewPr>
  <p:slideViewPr>
    <p:cSldViewPr snapToGrid="0" snapToObjects="1">
      <p:cViewPr varScale="1">
        <p:scale>
          <a:sx n="75" d="100"/>
          <a:sy n="75" d="100"/>
        </p:scale>
        <p:origin x="1734" y="294"/>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01" d="100"/>
          <a:sy n="101" d="100"/>
        </p:scale>
        <p:origin x="-32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Stake" userId="a9035172-2b5c-44eb-8763-c14fe442a6c8" providerId="ADAL" clId="{2B22F3E6-CE77-48FE-A52B-46634C71F275}"/>
    <pc:docChg chg="modSld">
      <pc:chgData name="Sean Stake" userId="a9035172-2b5c-44eb-8763-c14fe442a6c8" providerId="ADAL" clId="{2B22F3E6-CE77-48FE-A52B-46634C71F275}" dt="2025-06-09T20:55:52.071" v="0" actId="20577"/>
      <pc:docMkLst>
        <pc:docMk/>
      </pc:docMkLst>
      <pc:sldChg chg="modSp mod">
        <pc:chgData name="Sean Stake" userId="a9035172-2b5c-44eb-8763-c14fe442a6c8" providerId="ADAL" clId="{2B22F3E6-CE77-48FE-A52B-46634C71F275}" dt="2025-06-09T20:55:52.071" v="0" actId="20577"/>
        <pc:sldMkLst>
          <pc:docMk/>
          <pc:sldMk cId="170147437" sldId="360"/>
        </pc:sldMkLst>
        <pc:spChg chg="mod">
          <ac:chgData name="Sean Stake" userId="a9035172-2b5c-44eb-8763-c14fe442a6c8" providerId="ADAL" clId="{2B22F3E6-CE77-48FE-A52B-46634C71F275}" dt="2025-06-09T20:55:52.071" v="0" actId="20577"/>
          <ac:spMkLst>
            <pc:docMk/>
            <pc:sldMk cId="170147437" sldId="360"/>
            <ac:spMk id="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D70A94-535E-A242-8751-E65D819C19D3}" type="datetimeFigureOut">
              <a:rPr lang="en-US" smtClean="0"/>
              <a:pPr/>
              <a:t>6/9/2025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442F98-C731-A94C-AA10-6D9C96A04D6B}" type="slidenum">
              <a:rPr lang="en-US" smtClean="0"/>
              <a:pPr/>
              <a:t>‹#›</a:t>
            </a:fld>
            <a:endParaRPr lang="en-US"/>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A25BBB-A885-FB47-A586-C46B257BEE92}" type="datetimeFigureOut">
              <a:rPr lang="en-US" smtClean="0"/>
              <a:pPr/>
              <a:t>6/9/2025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B4B2F-0019-C942-9AE2-8EB4A07943DA}" type="slidenum">
              <a:rPr lang="en-US" smtClean="0"/>
              <a:pPr/>
              <a:t>‹#›</a:t>
            </a:fld>
            <a:endParaRPr lang="en-US"/>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afternoon everyone and welcome to the SONA Flag Football coaches training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intent of this training is to provide coaches </a:t>
            </a:r>
            <a:r>
              <a:rPr lang="en-US" sz="1800" dirty="0">
                <a:effectLst/>
                <a:latin typeface="Calibri" panose="020F0502020204030204" pitchFamily="34" charset="0"/>
                <a:ea typeface="Times New Roman" panose="02020603050405020304" pitchFamily="18" charset="0"/>
              </a:rPr>
              <a:t>with the necessary building blocks to becoming a flag football coach for Special Olympics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NEXT SLIDE</a:t>
            </a:r>
          </a:p>
          <a:p>
            <a:endParaRPr lang="en-US" dirty="0"/>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1</a:t>
            </a:fld>
            <a:endParaRPr lang="en-US"/>
          </a:p>
        </p:txBody>
      </p:sp>
    </p:spTree>
    <p:extLst>
      <p:ext uri="{BB962C8B-B14F-4D97-AF65-F5344CB8AC3E}">
        <p14:creationId xmlns:p14="http://schemas.microsoft.com/office/powerpoint/2010/main" val="2954291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429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 much time is spent on the basics of football can be modified based on the poll question.</a:t>
            </a:r>
          </a:p>
          <a:p>
            <a:endParaRPr lang="en-US" dirty="0"/>
          </a:p>
          <a:p>
            <a:r>
              <a:rPr lang="en-US" dirty="0"/>
              <a:t>Non contact – </a:t>
            </a:r>
            <a:r>
              <a:rPr lang="en-US" b="1" u="sng" dirty="0"/>
              <a:t>over emphasize </a:t>
            </a:r>
            <a:r>
              <a:rPr lang="en-US" dirty="0"/>
              <a:t>that this is not tackle football and is called non contact.  This doesn’t mean there won’t be inadvertent contact but typically any significant contact in this game = penalty</a:t>
            </a:r>
          </a:p>
          <a:p>
            <a:endParaRPr lang="en-US" dirty="0"/>
          </a:p>
          <a:p>
            <a:r>
              <a:rPr lang="en-US" dirty="0"/>
              <a:t>This non-contact philosophy has to be a major focus for early practices.</a:t>
            </a:r>
          </a:p>
          <a:p>
            <a:endParaRPr lang="en-US" dirty="0"/>
          </a:p>
          <a:p>
            <a:r>
              <a:rPr lang="en-US" dirty="0"/>
              <a:t>Player safety is always paramount</a:t>
            </a:r>
          </a:p>
          <a:p>
            <a:endParaRPr lang="en-US" dirty="0"/>
          </a:p>
          <a:p>
            <a:r>
              <a:rPr lang="en-US" dirty="0"/>
              <a:t>Time spent on this slide might be determined by the audience and their overall knowledge of football. </a:t>
            </a:r>
          </a:p>
        </p:txBody>
      </p:sp>
      <p:sp>
        <p:nvSpPr>
          <p:cNvPr id="4" name="Slide Number Placeholder 3"/>
          <p:cNvSpPr>
            <a:spLocks noGrp="1"/>
          </p:cNvSpPr>
          <p:nvPr>
            <p:ph type="sldNum" sz="quarter" idx="5"/>
          </p:nvPr>
        </p:nvSpPr>
        <p:spPr/>
        <p:txBody>
          <a:bodyPr/>
          <a:lstStyle/>
          <a:p>
            <a:fld id="{036B4B2F-0019-C942-9AE2-8EB4A07943DA}" type="slidenum">
              <a:rPr lang="en-US" smtClean="0"/>
              <a:pPr/>
              <a:t>11</a:t>
            </a:fld>
            <a:endParaRPr lang="en-US"/>
          </a:p>
        </p:txBody>
      </p:sp>
    </p:spTree>
    <p:extLst>
      <p:ext uri="{BB962C8B-B14F-4D97-AF65-F5344CB8AC3E}">
        <p14:creationId xmlns:p14="http://schemas.microsoft.com/office/powerpoint/2010/main" val="383216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Emphasize no pockets…safety hazard  (cannot be zippers or sewed)</a:t>
            </a:r>
          </a:p>
          <a:p>
            <a:endParaRPr lang="en-US" dirty="0"/>
          </a:p>
          <a:p>
            <a:r>
              <a:rPr lang="en-US" dirty="0"/>
              <a:t>Some programs may have slightly different requirements</a:t>
            </a:r>
          </a:p>
          <a:p>
            <a:endParaRPr lang="en-US" dirty="0"/>
          </a:p>
          <a:p>
            <a:r>
              <a:rPr lang="en-US" dirty="0"/>
              <a:t>Short color cannot match flag color</a:t>
            </a:r>
          </a:p>
        </p:txBody>
      </p:sp>
      <p:sp>
        <p:nvSpPr>
          <p:cNvPr id="4" name="Slide Number Placeholder 3"/>
          <p:cNvSpPr>
            <a:spLocks noGrp="1"/>
          </p:cNvSpPr>
          <p:nvPr>
            <p:ph type="sldNum" sz="quarter" idx="5"/>
          </p:nvPr>
        </p:nvSpPr>
        <p:spPr/>
        <p:txBody>
          <a:bodyPr/>
          <a:lstStyle/>
          <a:p>
            <a:fld id="{036B4B2F-0019-C942-9AE2-8EB4A07943DA}" type="slidenum">
              <a:rPr lang="en-US" smtClean="0"/>
              <a:pPr/>
              <a:t>12</a:t>
            </a:fld>
            <a:endParaRPr lang="en-US"/>
          </a:p>
        </p:txBody>
      </p:sp>
    </p:spTree>
    <p:extLst>
      <p:ext uri="{BB962C8B-B14F-4D97-AF65-F5344CB8AC3E}">
        <p14:creationId xmlns:p14="http://schemas.microsoft.com/office/powerpoint/2010/main" val="2926489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Recommend composite over leather footballs.</a:t>
            </a:r>
          </a:p>
          <a:p>
            <a:endParaRPr lang="en-US" dirty="0"/>
          </a:p>
          <a:p>
            <a:r>
              <a:rPr lang="en-US" dirty="0"/>
              <a:t>Discuss the different types of flags (triple threat vs detachable) 3 flags vs 2 and how other leagues use different but for official SONA competition triple threat flags are used.</a:t>
            </a:r>
          </a:p>
          <a:p>
            <a:endParaRPr lang="en-US" dirty="0"/>
          </a:p>
          <a:p>
            <a:r>
              <a:rPr lang="en-US" dirty="0"/>
              <a:t>Can also discuss different sizes of flag </a:t>
            </a:r>
            <a:r>
              <a:rPr lang="en-US" dirty="0" err="1"/>
              <a:t>beltss</a:t>
            </a:r>
            <a:r>
              <a:rPr lang="en-US" dirty="0"/>
              <a:t> when purchasing. </a:t>
            </a:r>
          </a:p>
          <a:p>
            <a:endParaRPr lang="en-US" dirty="0"/>
          </a:p>
          <a:p>
            <a:r>
              <a:rPr lang="en-US" dirty="0"/>
              <a:t>Mouthpiece – make sure athletes have some time to acclimate before competition – different types. Pictured is not only option</a:t>
            </a:r>
          </a:p>
        </p:txBody>
      </p:sp>
      <p:sp>
        <p:nvSpPr>
          <p:cNvPr id="4" name="Slide Number Placeholder 3"/>
          <p:cNvSpPr>
            <a:spLocks noGrp="1"/>
          </p:cNvSpPr>
          <p:nvPr>
            <p:ph type="sldNum" sz="quarter" idx="5"/>
          </p:nvPr>
        </p:nvSpPr>
        <p:spPr/>
        <p:txBody>
          <a:bodyPr/>
          <a:lstStyle/>
          <a:p>
            <a:fld id="{036B4B2F-0019-C942-9AE2-8EB4A07943DA}" type="slidenum">
              <a:rPr lang="en-US" smtClean="0"/>
              <a:pPr/>
              <a:t>13</a:t>
            </a:fld>
            <a:endParaRPr lang="en-US"/>
          </a:p>
        </p:txBody>
      </p:sp>
    </p:spTree>
    <p:extLst>
      <p:ext uri="{BB962C8B-B14F-4D97-AF65-F5344CB8AC3E}">
        <p14:creationId xmlns:p14="http://schemas.microsoft.com/office/powerpoint/2010/main" val="3810286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a:p>
            <a:r>
              <a:rPr lang="en-US" dirty="0"/>
              <a:t>How much time is spent on the basics of football can be modified based on the poll question.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7892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Give scope of field compared to tackle size field (about ¼ size)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15</a:t>
            </a:fld>
            <a:endParaRPr lang="en-US"/>
          </a:p>
        </p:txBody>
      </p:sp>
    </p:spTree>
    <p:extLst>
      <p:ext uri="{BB962C8B-B14F-4D97-AF65-F5344CB8AC3E}">
        <p14:creationId xmlns:p14="http://schemas.microsoft.com/office/powerpoint/2010/main" val="1001066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16</a:t>
            </a:fld>
            <a:endParaRPr lang="en-US"/>
          </a:p>
        </p:txBody>
      </p:sp>
    </p:spTree>
    <p:extLst>
      <p:ext uri="{BB962C8B-B14F-4D97-AF65-F5344CB8AC3E}">
        <p14:creationId xmlns:p14="http://schemas.microsoft.com/office/powerpoint/2010/main" val="3462066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 Kicking or Punting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17</a:t>
            </a:fld>
            <a:endParaRPr lang="en-US"/>
          </a:p>
        </p:txBody>
      </p:sp>
    </p:spTree>
    <p:extLst>
      <p:ext uri="{BB962C8B-B14F-4D97-AF65-F5344CB8AC3E}">
        <p14:creationId xmlns:p14="http://schemas.microsoft.com/office/powerpoint/2010/main" val="3981945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Three ways to score points</a:t>
            </a:r>
          </a:p>
          <a:p>
            <a:endParaRPr lang="en-US" dirty="0"/>
          </a:p>
          <a:p>
            <a:r>
              <a:rPr lang="en-US" dirty="0"/>
              <a:t>Define safety if needed for the group. </a:t>
            </a:r>
          </a:p>
        </p:txBody>
      </p:sp>
      <p:sp>
        <p:nvSpPr>
          <p:cNvPr id="4" name="Slide Number Placeholder 3"/>
          <p:cNvSpPr>
            <a:spLocks noGrp="1"/>
          </p:cNvSpPr>
          <p:nvPr>
            <p:ph type="sldNum" sz="quarter" idx="5"/>
          </p:nvPr>
        </p:nvSpPr>
        <p:spPr/>
        <p:txBody>
          <a:bodyPr/>
          <a:lstStyle/>
          <a:p>
            <a:fld id="{036B4B2F-0019-C942-9AE2-8EB4A07943DA}" type="slidenum">
              <a:rPr lang="en-US" smtClean="0"/>
              <a:pPr/>
              <a:t>18</a:t>
            </a:fld>
            <a:endParaRPr lang="en-US"/>
          </a:p>
        </p:txBody>
      </p:sp>
    </p:spTree>
    <p:extLst>
      <p:ext uri="{BB962C8B-B14F-4D97-AF65-F5344CB8AC3E}">
        <p14:creationId xmlns:p14="http://schemas.microsoft.com/office/powerpoint/2010/main" val="2409641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a:p>
            <a:r>
              <a:rPr lang="en-US" dirty="0"/>
              <a:t>This section is discussing the offensive side of the ball and the rules around running and passing.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435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a:p>
            <a:r>
              <a:rPr lang="en-US" dirty="0"/>
              <a:t>Why are we here!!!</a:t>
            </a:r>
          </a:p>
          <a:p>
            <a:endParaRPr lang="en-US" dirty="0"/>
          </a:p>
          <a:p>
            <a:r>
              <a:rPr lang="en-US" dirty="0"/>
              <a:t>Most importantly we are here for the athletes – that needs to stay at the forefront – how best can we collectively provide the best possible experience for the athletes who deserve it the most!</a:t>
            </a:r>
          </a:p>
          <a:p>
            <a:endParaRPr lang="en-US" dirty="0"/>
          </a:p>
          <a:p>
            <a:r>
              <a:rPr lang="en-US" dirty="0"/>
              <a:t>NEXT SLIDE</a:t>
            </a:r>
          </a:p>
        </p:txBody>
      </p:sp>
      <p:sp>
        <p:nvSpPr>
          <p:cNvPr id="4" name="Slide Number Placeholder 3"/>
          <p:cNvSpPr>
            <a:spLocks noGrp="1"/>
          </p:cNvSpPr>
          <p:nvPr>
            <p:ph type="sldNum" sz="quarter" idx="10"/>
          </p:nvPr>
        </p:nvSpPr>
        <p:spPr/>
        <p:txBody>
          <a:bodyPr/>
          <a:lstStyle/>
          <a:p>
            <a:pPr marL="0" marR="0" lvl="0" indent="0" algn="r" defTabSz="471127"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471127"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608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Discuss what happens before the snap.</a:t>
            </a:r>
          </a:p>
          <a:p>
            <a:endParaRPr lang="en-US" dirty="0"/>
          </a:p>
          <a:p>
            <a:r>
              <a:rPr lang="en-US" dirty="0"/>
              <a:t>How can teams line up and how do we start each play.</a:t>
            </a:r>
          </a:p>
          <a:p>
            <a:endParaRPr lang="en-US" dirty="0"/>
          </a:p>
          <a:p>
            <a:r>
              <a:rPr lang="en-US" dirty="0"/>
              <a:t>Proper snaps are an important part of the game and should be practiced. </a:t>
            </a:r>
          </a:p>
        </p:txBody>
      </p:sp>
      <p:sp>
        <p:nvSpPr>
          <p:cNvPr id="4" name="Slide Number Placeholder 3"/>
          <p:cNvSpPr>
            <a:spLocks noGrp="1"/>
          </p:cNvSpPr>
          <p:nvPr>
            <p:ph type="sldNum" sz="quarter" idx="5"/>
          </p:nvPr>
        </p:nvSpPr>
        <p:spPr/>
        <p:txBody>
          <a:bodyPr/>
          <a:lstStyle/>
          <a:p>
            <a:fld id="{036B4B2F-0019-C942-9AE2-8EB4A07943DA}" type="slidenum">
              <a:rPr lang="en-US" smtClean="0"/>
              <a:pPr/>
              <a:t>20</a:t>
            </a:fld>
            <a:endParaRPr lang="en-US"/>
          </a:p>
        </p:txBody>
      </p:sp>
    </p:spTree>
    <p:extLst>
      <p:ext uri="{BB962C8B-B14F-4D97-AF65-F5344CB8AC3E}">
        <p14:creationId xmlns:p14="http://schemas.microsoft.com/office/powerpoint/2010/main" val="20050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Discuss who is considered QB.  (person taking possession of the snap)</a:t>
            </a:r>
          </a:p>
          <a:p>
            <a:r>
              <a:rPr lang="en-US" dirty="0"/>
              <a:t>Why </a:t>
            </a:r>
            <a:r>
              <a:rPr lang="en-US" dirty="0" err="1"/>
              <a:t>Qb’s</a:t>
            </a:r>
            <a:r>
              <a:rPr lang="en-US" dirty="0"/>
              <a:t> can’t run (philosophy so one player can’t totally dominate game)</a:t>
            </a:r>
          </a:p>
          <a:p>
            <a:r>
              <a:rPr lang="en-US" dirty="0"/>
              <a:t>Screen blocking – no contact  - show allowable techniques</a:t>
            </a:r>
          </a:p>
          <a:p>
            <a:r>
              <a:rPr lang="en-US" dirty="0"/>
              <a:t>Spend time on no run zones and philosophy of why they exist. May have to go back to field diagram to illustrate</a:t>
            </a:r>
          </a:p>
          <a:p>
            <a:endParaRPr lang="en-US" dirty="0"/>
          </a:p>
          <a:p>
            <a:r>
              <a:rPr lang="en-US" dirty="0"/>
              <a:t>Recent rule change allows spinning now.  Remind coaches to check with program to see if this rule has changed for them locally.</a:t>
            </a:r>
          </a:p>
        </p:txBody>
      </p:sp>
      <p:sp>
        <p:nvSpPr>
          <p:cNvPr id="4" name="Slide Number Placeholder 3"/>
          <p:cNvSpPr>
            <a:spLocks noGrp="1"/>
          </p:cNvSpPr>
          <p:nvPr>
            <p:ph type="sldNum" sz="quarter" idx="5"/>
          </p:nvPr>
        </p:nvSpPr>
        <p:spPr/>
        <p:txBody>
          <a:bodyPr/>
          <a:lstStyle/>
          <a:p>
            <a:fld id="{036B4B2F-0019-C942-9AE2-8EB4A07943DA}" type="slidenum">
              <a:rPr lang="en-US" smtClean="0"/>
              <a:pPr/>
              <a:t>21</a:t>
            </a:fld>
            <a:endParaRPr lang="en-US"/>
          </a:p>
        </p:txBody>
      </p:sp>
    </p:spTree>
    <p:extLst>
      <p:ext uri="{BB962C8B-B14F-4D97-AF65-F5344CB8AC3E}">
        <p14:creationId xmlns:p14="http://schemas.microsoft.com/office/powerpoint/2010/main" val="204315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 mention the “</a:t>
            </a:r>
            <a:r>
              <a:rPr lang="en-US" dirty="0" err="1"/>
              <a:t>why”on</a:t>
            </a:r>
            <a:r>
              <a:rPr lang="en-US" dirty="0"/>
              <a:t> across the line of scrimmage (because of the rush rule)</a:t>
            </a:r>
          </a:p>
          <a:p>
            <a:endParaRPr lang="en-US" dirty="0"/>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22</a:t>
            </a:fld>
            <a:endParaRPr lang="en-US"/>
          </a:p>
        </p:txBody>
      </p:sp>
    </p:spTree>
    <p:extLst>
      <p:ext uri="{BB962C8B-B14F-4D97-AF65-F5344CB8AC3E}">
        <p14:creationId xmlns:p14="http://schemas.microsoft.com/office/powerpoint/2010/main" val="2975599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a:p>
            <a:r>
              <a:rPr lang="en-US" dirty="0"/>
              <a:t>This section is discussing the offensive side of the ball and the rules around running and passing.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419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This is what makes flag so different than tackle. The basis of the game</a:t>
            </a:r>
          </a:p>
          <a:p>
            <a:r>
              <a:rPr lang="en-US" dirty="0"/>
              <a:t>Spend most of time for this slide on flag guarding and that contact must occur for their to be flag guarding</a:t>
            </a:r>
          </a:p>
          <a:p>
            <a:r>
              <a:rPr lang="en-US" dirty="0"/>
              <a:t>Additionally, the flag guarding does not have to be intentional </a:t>
            </a:r>
          </a:p>
          <a:p>
            <a:endParaRPr lang="en-US" dirty="0"/>
          </a:p>
          <a:p>
            <a:r>
              <a:rPr lang="en-US" dirty="0"/>
              <a:t>Coaching Best Practice – This is a skill that needs to be focused on in practice. Include drills for this at every practice for the defense. </a:t>
            </a:r>
          </a:p>
        </p:txBody>
      </p:sp>
      <p:sp>
        <p:nvSpPr>
          <p:cNvPr id="4" name="Slide Number Placeholder 3"/>
          <p:cNvSpPr>
            <a:spLocks noGrp="1"/>
          </p:cNvSpPr>
          <p:nvPr>
            <p:ph type="sldNum" sz="quarter" idx="5"/>
          </p:nvPr>
        </p:nvSpPr>
        <p:spPr/>
        <p:txBody>
          <a:bodyPr/>
          <a:lstStyle/>
          <a:p>
            <a:fld id="{036B4B2F-0019-C942-9AE2-8EB4A07943DA}" type="slidenum">
              <a:rPr lang="en-US" smtClean="0"/>
              <a:pPr/>
              <a:t>24</a:t>
            </a:fld>
            <a:endParaRPr lang="en-US"/>
          </a:p>
        </p:txBody>
      </p:sp>
    </p:spTree>
    <p:extLst>
      <p:ext uri="{BB962C8B-B14F-4D97-AF65-F5344CB8AC3E}">
        <p14:creationId xmlns:p14="http://schemas.microsoft.com/office/powerpoint/2010/main" val="1662066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With no contact blocking the 7 yard buffer is a key to the game that gives the QB time to throw.  </a:t>
            </a:r>
          </a:p>
          <a:p>
            <a:r>
              <a:rPr lang="en-US" dirty="0"/>
              <a:t>The pass rusher is a very important defensive position that can impact the game greatly. </a:t>
            </a: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25</a:t>
            </a:fld>
            <a:endParaRPr lang="en-US"/>
          </a:p>
        </p:txBody>
      </p:sp>
    </p:spTree>
    <p:extLst>
      <p:ext uri="{BB962C8B-B14F-4D97-AF65-F5344CB8AC3E}">
        <p14:creationId xmlns:p14="http://schemas.microsoft.com/office/powerpoint/2010/main" val="2223472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a:p>
            <a:r>
              <a:rPr lang="en-US" dirty="0"/>
              <a:t>This section is discussing the offensive side of the ball and the rules around running and passing.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25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can mention that partners CAN guard athletes</a:t>
            </a:r>
          </a:p>
          <a:p>
            <a:endParaRPr lang="en-US" dirty="0"/>
          </a:p>
          <a:p>
            <a:r>
              <a:rPr lang="en-US" dirty="0"/>
              <a:t>Quick discussion of Unified philosophy and how much strategy can come into play for competitive model games. </a:t>
            </a:r>
          </a:p>
          <a:p>
            <a:r>
              <a:rPr lang="en-US" dirty="0"/>
              <a:t>(</a:t>
            </a:r>
            <a:r>
              <a:rPr lang="en-US" dirty="0" err="1"/>
              <a:t>ie</a:t>
            </a:r>
            <a:r>
              <a:rPr lang="en-US" dirty="0"/>
              <a:t>. what changes with a partner QB vs an athlete QB)</a:t>
            </a:r>
          </a:p>
        </p:txBody>
      </p:sp>
      <p:sp>
        <p:nvSpPr>
          <p:cNvPr id="4" name="Slide Number Placeholder 3"/>
          <p:cNvSpPr>
            <a:spLocks noGrp="1"/>
          </p:cNvSpPr>
          <p:nvPr>
            <p:ph type="sldNum" sz="quarter" idx="5"/>
          </p:nvPr>
        </p:nvSpPr>
        <p:spPr/>
        <p:txBody>
          <a:bodyPr/>
          <a:lstStyle/>
          <a:p>
            <a:fld id="{036B4B2F-0019-C942-9AE2-8EB4A07943DA}" type="slidenum">
              <a:rPr lang="en-US" smtClean="0"/>
              <a:pPr/>
              <a:t>27</a:t>
            </a:fld>
            <a:endParaRPr lang="en-US"/>
          </a:p>
        </p:txBody>
      </p:sp>
    </p:spTree>
    <p:extLst>
      <p:ext uri="{BB962C8B-B14F-4D97-AF65-F5344CB8AC3E}">
        <p14:creationId xmlns:p14="http://schemas.microsoft.com/office/powerpoint/2010/main" val="2240673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076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Key points and penalties </a:t>
            </a:r>
          </a:p>
          <a:p>
            <a:pPr marL="171450" indent="-171450">
              <a:buFontTx/>
              <a:buChar char="-"/>
            </a:pPr>
            <a:r>
              <a:rPr lang="en-US" dirty="0"/>
              <a:t>Enforcement is different than NFL or college football – discuss difference</a:t>
            </a:r>
          </a:p>
          <a:p>
            <a:pPr marL="171450" indent="-171450">
              <a:buFontTx/>
              <a:buChar char="-"/>
            </a:pPr>
            <a:r>
              <a:rPr lang="en-US" dirty="0"/>
              <a:t>Pass interference/Illegal contact is different than NFL or college football.  NO CONTACT once receiver or defender touches ball</a:t>
            </a:r>
          </a:p>
          <a:p>
            <a:pPr marL="171450" indent="-171450">
              <a:buFontTx/>
              <a:buChar char="-"/>
            </a:pPr>
            <a:r>
              <a:rPr lang="en-US" dirty="0"/>
              <a:t>Ask if any questions about a rule</a:t>
            </a:r>
          </a:p>
        </p:txBody>
      </p:sp>
      <p:sp>
        <p:nvSpPr>
          <p:cNvPr id="4" name="Slide Number Placeholder 3"/>
          <p:cNvSpPr>
            <a:spLocks noGrp="1"/>
          </p:cNvSpPr>
          <p:nvPr>
            <p:ph type="sldNum" sz="quarter" idx="5"/>
          </p:nvPr>
        </p:nvSpPr>
        <p:spPr/>
        <p:txBody>
          <a:bodyPr/>
          <a:lstStyle/>
          <a:p>
            <a:fld id="{036B4B2F-0019-C942-9AE2-8EB4A07943DA}" type="slidenum">
              <a:rPr lang="en-US" smtClean="0"/>
              <a:pPr/>
              <a:t>29</a:t>
            </a:fld>
            <a:endParaRPr lang="en-US"/>
          </a:p>
        </p:txBody>
      </p:sp>
    </p:spTree>
    <p:extLst>
      <p:ext uri="{BB962C8B-B14F-4D97-AF65-F5344CB8AC3E}">
        <p14:creationId xmlns:p14="http://schemas.microsoft.com/office/powerpoint/2010/main" val="6890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Quick reminder that this training fulfills the Level 2 certification for SONA.</a:t>
            </a:r>
          </a:p>
          <a:p>
            <a:endParaRPr lang="en-US" dirty="0"/>
          </a:p>
          <a:p>
            <a:r>
              <a:rPr lang="en-US" dirty="0"/>
              <a:t>*Individual programs may have different pathways and names for certification.*</a:t>
            </a:r>
          </a:p>
        </p:txBody>
      </p:sp>
      <p:sp>
        <p:nvSpPr>
          <p:cNvPr id="4" name="Slide Number Placeholder 3"/>
          <p:cNvSpPr>
            <a:spLocks noGrp="1"/>
          </p:cNvSpPr>
          <p:nvPr>
            <p:ph type="sldNum" sz="quarter" idx="5"/>
          </p:nvPr>
        </p:nvSpPr>
        <p:spPr/>
        <p:txBody>
          <a:bodyPr/>
          <a:lstStyle/>
          <a:p>
            <a:fld id="{43E0F02A-6959-4F5C-BD99-0F45C35B2DA3}" type="slidenum">
              <a:rPr lang="en-US" smtClean="0"/>
              <a:t>3</a:t>
            </a:fld>
            <a:endParaRPr lang="en-US"/>
          </a:p>
        </p:txBody>
      </p:sp>
    </p:spTree>
    <p:extLst>
      <p:ext uri="{BB962C8B-B14F-4D97-AF65-F5344CB8AC3E}">
        <p14:creationId xmlns:p14="http://schemas.microsoft.com/office/powerpoint/2010/main" val="2808855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a:p>
            <a:r>
              <a:rPr lang="en-US" dirty="0"/>
              <a:t>This section is discussing the offensive side of the ball and the rules around running and passing.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1757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Dashboard – give link</a:t>
            </a:r>
          </a:p>
          <a:p>
            <a:endParaRPr lang="en-US" dirty="0"/>
          </a:p>
          <a:p>
            <a:r>
              <a:rPr lang="en-US" dirty="0"/>
              <a:t>Highlight the drills and videos of special Olympics games</a:t>
            </a:r>
          </a:p>
          <a:p>
            <a:endParaRPr lang="en-US" dirty="0"/>
          </a:p>
          <a:p>
            <a:r>
              <a:rPr lang="en-US" dirty="0"/>
              <a:t>They can also ask questions for the Sport Resource Team</a:t>
            </a:r>
          </a:p>
          <a:p>
            <a:endParaRPr lang="en-US" dirty="0"/>
          </a:p>
          <a:p>
            <a:r>
              <a:rPr lang="en-US" dirty="0"/>
              <a:t>They can also check with the local program or league for additional resources</a:t>
            </a:r>
          </a:p>
        </p:txBody>
      </p:sp>
      <p:sp>
        <p:nvSpPr>
          <p:cNvPr id="4" name="Slide Number Placeholder 3"/>
          <p:cNvSpPr>
            <a:spLocks noGrp="1"/>
          </p:cNvSpPr>
          <p:nvPr>
            <p:ph type="sldNum" sz="quarter" idx="5"/>
          </p:nvPr>
        </p:nvSpPr>
        <p:spPr/>
        <p:txBody>
          <a:bodyPr/>
          <a:lstStyle/>
          <a:p>
            <a:fld id="{036B4B2F-0019-C942-9AE2-8EB4A07943DA}" type="slidenum">
              <a:rPr lang="en-US" smtClean="0"/>
              <a:pPr/>
              <a:t>31</a:t>
            </a:fld>
            <a:endParaRPr lang="en-US"/>
          </a:p>
        </p:txBody>
      </p:sp>
    </p:spTree>
    <p:extLst>
      <p:ext uri="{BB962C8B-B14F-4D97-AF65-F5344CB8AC3E}">
        <p14:creationId xmlns:p14="http://schemas.microsoft.com/office/powerpoint/2010/main" val="1191467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a:p>
            <a:r>
              <a:rPr lang="en-US" dirty="0"/>
              <a:t>This section is discussing the offensive side of the ball and the rules around running and passing.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3569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training has been an introduction to the course. To truly take your coaching to the next level it’s important to get out the field with other coaches and athletes and learn how to coach the athletes.  </a:t>
            </a:r>
          </a:p>
        </p:txBody>
      </p:sp>
      <p:sp>
        <p:nvSpPr>
          <p:cNvPr id="4" name="Slide Number Placeholder 3"/>
          <p:cNvSpPr>
            <a:spLocks noGrp="1"/>
          </p:cNvSpPr>
          <p:nvPr>
            <p:ph type="sldNum" sz="quarter" idx="5"/>
          </p:nvPr>
        </p:nvSpPr>
        <p:spPr/>
        <p:txBody>
          <a:bodyPr/>
          <a:lstStyle/>
          <a:p>
            <a:fld id="{036B4B2F-0019-C942-9AE2-8EB4A07943DA}" type="slidenum">
              <a:rPr lang="en-US" smtClean="0"/>
              <a:pPr/>
              <a:t>33</a:t>
            </a:fld>
            <a:endParaRPr lang="en-US"/>
          </a:p>
        </p:txBody>
      </p:sp>
    </p:spTree>
    <p:extLst>
      <p:ext uri="{BB962C8B-B14F-4D97-AF65-F5344CB8AC3E}">
        <p14:creationId xmlns:p14="http://schemas.microsoft.com/office/powerpoint/2010/main" val="2187420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a:p>
            <a:r>
              <a:rPr lang="en-US" dirty="0"/>
              <a:t>Ask for questions and thank them for attending</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74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we jump into the sport……Remind coaches that being a coach means paperwork and admin work</a:t>
            </a:r>
          </a:p>
          <a:p>
            <a:endParaRPr lang="en-US" dirty="0"/>
          </a:p>
          <a:p>
            <a:r>
              <a:rPr lang="en-US" dirty="0"/>
              <a:t>You can be a great flag football coach but if you forget to register your team in the tournament you aren’t playing.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4</a:t>
            </a:fld>
            <a:endParaRPr lang="en-US"/>
          </a:p>
        </p:txBody>
      </p:sp>
    </p:spTree>
    <p:extLst>
      <p:ext uri="{BB962C8B-B14F-4D97-AF65-F5344CB8AC3E}">
        <p14:creationId xmlns:p14="http://schemas.microsoft.com/office/powerpoint/2010/main" val="1865320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Lots to talk about</a:t>
            </a:r>
          </a:p>
        </p:txBody>
      </p:sp>
      <p:sp>
        <p:nvSpPr>
          <p:cNvPr id="4" name="Slide Number Placeholder 3"/>
          <p:cNvSpPr>
            <a:spLocks noGrp="1"/>
          </p:cNvSpPr>
          <p:nvPr>
            <p:ph type="sldNum" sz="quarter" idx="5"/>
          </p:nvPr>
        </p:nvSpPr>
        <p:spPr/>
        <p:txBody>
          <a:bodyPr/>
          <a:lstStyle/>
          <a:p>
            <a:fld id="{036B4B2F-0019-C942-9AE2-8EB4A07943DA}" type="slidenum">
              <a:rPr lang="en-US" smtClean="0"/>
              <a:pPr/>
              <a:t>5</a:t>
            </a:fld>
            <a:endParaRPr lang="en-US"/>
          </a:p>
        </p:txBody>
      </p:sp>
    </p:spTree>
    <p:extLst>
      <p:ext uri="{BB962C8B-B14F-4D97-AF65-F5344CB8AC3E}">
        <p14:creationId xmlns:p14="http://schemas.microsoft.com/office/powerpoint/2010/main" val="233060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Either online or in person this is a good chance to get a good idea of everybody’s current knowledge about flag football. </a:t>
            </a: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6</a:t>
            </a:fld>
            <a:endParaRPr lang="en-US"/>
          </a:p>
        </p:txBody>
      </p:sp>
    </p:spTree>
    <p:extLst>
      <p:ext uri="{BB962C8B-B14F-4D97-AF65-F5344CB8AC3E}">
        <p14:creationId xmlns:p14="http://schemas.microsoft.com/office/powerpoint/2010/main" val="263066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Sport selection for our athletes is a key component for our Special Olympics coaches</a:t>
            </a:r>
          </a:p>
          <a:p>
            <a:endParaRPr lang="en-US" dirty="0"/>
          </a:p>
          <a:p>
            <a:pPr marL="285750" indent="-285750">
              <a:spcBef>
                <a:spcPts val="844"/>
              </a:spcBef>
              <a:buFont typeface="Arial" panose="020B0604020202020204" pitchFamily="34" charset="0"/>
              <a:buChar char="•"/>
              <a:defRPr/>
            </a:pPr>
            <a:r>
              <a:rPr lang="en-US" sz="1200" dirty="0"/>
              <a:t>Regionally popular sport – most popular sport in US (viewership)</a:t>
            </a:r>
          </a:p>
          <a:p>
            <a:pPr marL="285750" indent="-285750">
              <a:spcBef>
                <a:spcPts val="844"/>
              </a:spcBef>
              <a:buFont typeface="Arial" panose="020B0604020202020204" pitchFamily="34" charset="0"/>
              <a:buChar char="•"/>
              <a:defRPr/>
            </a:pPr>
            <a:r>
              <a:rPr lang="en-US" sz="1200" dirty="0"/>
              <a:t>Small Roster size (easier to make even teams)</a:t>
            </a:r>
          </a:p>
          <a:p>
            <a:pPr marL="285750" indent="-285750">
              <a:spcBef>
                <a:spcPts val="844"/>
              </a:spcBef>
              <a:buFont typeface="Arial" panose="020B0604020202020204" pitchFamily="34" charset="0"/>
              <a:buChar char="•"/>
              <a:defRPr/>
            </a:pPr>
            <a:r>
              <a:rPr lang="en-US" sz="1200" dirty="0"/>
              <a:t>Differentiation of skills (athletes don’t have to be good at everything to have an impact)</a:t>
            </a:r>
          </a:p>
          <a:p>
            <a:pPr marL="285750" indent="-285750">
              <a:spcBef>
                <a:spcPts val="844"/>
              </a:spcBef>
              <a:buFont typeface="Arial" panose="020B0604020202020204" pitchFamily="34" charset="0"/>
              <a:buChar char="•"/>
              <a:defRPr/>
            </a:pPr>
            <a:r>
              <a:rPr lang="en-US" sz="1200" dirty="0"/>
              <a:t>Inexpensive to start</a:t>
            </a:r>
          </a:p>
          <a:p>
            <a:pPr marL="285750" indent="-285750">
              <a:spcBef>
                <a:spcPts val="844"/>
              </a:spcBef>
              <a:buFont typeface="Arial" panose="020B0604020202020204" pitchFamily="34" charset="0"/>
              <a:buChar char="•"/>
              <a:defRPr/>
            </a:pPr>
            <a:r>
              <a:rPr lang="en-US" sz="1200" dirty="0"/>
              <a:t>Segmented play  (Each play is separate so easier for coaches to include everybody)</a:t>
            </a:r>
          </a:p>
          <a:p>
            <a:pPr marL="285750" indent="-285750">
              <a:spcBef>
                <a:spcPts val="844"/>
              </a:spcBef>
              <a:buFont typeface="Arial" panose="020B0604020202020204" pitchFamily="34" charset="0"/>
              <a:buChar char="•"/>
              <a:defRPr/>
            </a:pPr>
            <a:r>
              <a:rPr lang="en-US" sz="1200" dirty="0"/>
              <a:t>Touchdown celebrations!!!! </a:t>
            </a:r>
            <a:r>
              <a:rPr lang="en-US" sz="1200" dirty="0">
                <a:sym typeface="Wingdings" panose="05000000000000000000" pitchFamily="2" charset="2"/>
              </a:rPr>
              <a:t></a:t>
            </a:r>
          </a:p>
          <a:p>
            <a:pPr marL="285750" indent="-285750">
              <a:spcBef>
                <a:spcPts val="844"/>
              </a:spcBef>
              <a:buFont typeface="Arial" panose="020B0604020202020204" pitchFamily="34" charset="0"/>
              <a:buChar char="•"/>
              <a:defRPr/>
            </a:pPr>
            <a:endParaRPr lang="en-US" sz="1200" dirty="0">
              <a:sym typeface="Wingdings" panose="05000000000000000000" pitchFamily="2" charset="2"/>
            </a:endParaRPr>
          </a:p>
          <a:p>
            <a:pPr marL="0" indent="0">
              <a:spcBef>
                <a:spcPts val="844"/>
              </a:spcBef>
              <a:buFont typeface="Arial" panose="020B0604020202020204" pitchFamily="34" charset="0"/>
              <a:buNone/>
              <a:defRPr/>
            </a:pPr>
            <a:r>
              <a:rPr lang="en-US" sz="1200" dirty="0">
                <a:sym typeface="Wingdings" panose="05000000000000000000" pitchFamily="2" charset="2"/>
              </a:rPr>
              <a:t>Throughout the training…. the trainer, time permitting, should use their own experiences and knowledge to give best practices for coaches. </a:t>
            </a:r>
          </a:p>
          <a:p>
            <a:pPr marL="285750" indent="-285750">
              <a:spcBef>
                <a:spcPts val="844"/>
              </a:spcBef>
              <a:buFont typeface="Arial" panose="020B0604020202020204" pitchFamily="34" charset="0"/>
              <a:buChar char="•"/>
              <a:defRPr/>
            </a:pPr>
            <a:endParaRPr lang="en-US" sz="1200" dirty="0">
              <a:sym typeface="Wingdings" panose="05000000000000000000" pitchFamily="2" charset="2"/>
            </a:endParaRPr>
          </a:p>
          <a:p>
            <a:pPr marL="285750" indent="-285750">
              <a:spcBef>
                <a:spcPts val="844"/>
              </a:spcBef>
              <a:buFont typeface="Arial" panose="020B0604020202020204" pitchFamily="34" charset="0"/>
              <a:buChar char="•"/>
              <a:defRPr/>
            </a:pPr>
            <a:r>
              <a:rPr lang="en-US" sz="1200" dirty="0">
                <a:sym typeface="Wingdings" panose="05000000000000000000" pitchFamily="2" charset="2"/>
              </a:rPr>
              <a:t>Can also mention that individual skills competition is an option also with several states implementing competitions. </a:t>
            </a:r>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7</a:t>
            </a:fld>
            <a:endParaRPr lang="en-US"/>
          </a:p>
        </p:txBody>
      </p:sp>
    </p:spTree>
    <p:extLst>
      <p:ext uri="{BB962C8B-B14F-4D97-AF65-F5344CB8AC3E}">
        <p14:creationId xmlns:p14="http://schemas.microsoft.com/office/powerpoint/2010/main" val="395857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Rules time</a:t>
            </a:r>
          </a:p>
          <a:p>
            <a:endParaRPr lang="en-US" sz="14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11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Mention which version is current and where to find it. </a:t>
            </a:r>
          </a:p>
          <a:p>
            <a:endParaRPr lang="en-US" dirty="0"/>
          </a:p>
          <a:p>
            <a:r>
              <a:rPr lang="en-US" dirty="0"/>
              <a:t>Note that flag football across the country has a variety of versions and rules. </a:t>
            </a:r>
          </a:p>
          <a:p>
            <a:endParaRPr lang="en-US" dirty="0"/>
          </a:p>
          <a:p>
            <a:r>
              <a:rPr lang="en-US" dirty="0"/>
              <a:t>Can place link to rules in chat</a:t>
            </a:r>
          </a:p>
          <a:p>
            <a:r>
              <a:rPr lang="en-US" dirty="0"/>
              <a:t>https://media.specialolympics.org/resources/sports-essentials/sport-rules/Sports-Essentials-Flag-Football-Rules-2021-v2.pdf</a:t>
            </a:r>
          </a:p>
          <a:p>
            <a:endParaRPr lang="en-US" dirty="0"/>
          </a:p>
          <a:p>
            <a:r>
              <a:rPr lang="en-US" dirty="0"/>
              <a:t>Dashboard  - https://app.smartsheet.com/b/publish?EQBCT=de509754763b47bea739f37d2472f97f</a:t>
            </a: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9</a:t>
            </a:fld>
            <a:endParaRPr lang="en-US"/>
          </a:p>
        </p:txBody>
      </p:sp>
    </p:spTree>
    <p:extLst>
      <p:ext uri="{BB962C8B-B14F-4D97-AF65-F5344CB8AC3E}">
        <p14:creationId xmlns:p14="http://schemas.microsoft.com/office/powerpoint/2010/main" val="377611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1150623"/>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032937" y="2973325"/>
            <a:ext cx="8533805"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Text Box 4"/>
          <p:cNvSpPr txBox="1">
            <a:spLocks noChangeArrowheads="1"/>
          </p:cNvSpPr>
          <p:nvPr userDrawn="1"/>
        </p:nvSpPr>
        <p:spPr bwMode="auto">
          <a:xfrm>
            <a:off x="726019" y="6455258"/>
            <a:ext cx="466504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chemeClr val="tx1"/>
                </a:solidFill>
                <a:effectLst/>
                <a:uLnTx/>
                <a:uFillTx/>
                <a:latin typeface="Ubuntu" charset="0"/>
                <a:ea typeface="MS PGothic" charset="0"/>
                <a:cs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2E3333"/>
                </a:solidFill>
                <a:effectLst/>
                <a:uLnTx/>
                <a:uFillTx/>
                <a:latin typeface="Ubuntu" charset="0"/>
                <a:ea typeface="MS PGothic" charset="0"/>
                <a:cs typeface="MS PGothic" charset="0"/>
                <a:sym typeface="Ubuntu" charset="0"/>
              </a:rPr>
              <a:t> /  </a:t>
            </a:r>
            <a:r>
              <a:rPr kumimoji="0" lang="en-US" sz="900" b="0" i="0" u="none" strike="noStrike" kern="1200" cap="none" spc="0" normalizeH="0" baseline="0" noProof="0" dirty="0">
                <a:ln>
                  <a:noFill/>
                </a:ln>
                <a:solidFill>
                  <a:srgbClr val="2E3333"/>
                </a:solidFill>
                <a:effectLst/>
                <a:uLnTx/>
                <a:uFillTx/>
                <a:latin typeface="Ubuntu"/>
                <a:ea typeface="MS PGothic" charset="0"/>
                <a:cs typeface="Ubuntu"/>
                <a:sym typeface="Ubuntu" charset="0"/>
              </a:rPr>
              <a:t>Special Olympics Florida </a:t>
            </a:r>
          </a:p>
        </p:txBody>
      </p:sp>
    </p:spTree>
    <p:extLst>
      <p:ext uri="{BB962C8B-B14F-4D97-AF65-F5344CB8AC3E}">
        <p14:creationId xmlns:p14="http://schemas.microsoft.com/office/powerpoint/2010/main" val="378690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3"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90"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Florida</a:t>
            </a:r>
          </a:p>
          <a:p>
            <a:endParaRPr lang="en-US" dirty="0"/>
          </a:p>
        </p:txBody>
      </p:sp>
    </p:spTree>
    <p:extLst>
      <p:ext uri="{BB962C8B-B14F-4D97-AF65-F5344CB8AC3E}">
        <p14:creationId xmlns:p14="http://schemas.microsoft.com/office/powerpoint/2010/main" val="339016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7"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7" y="2174382"/>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2"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2" y="2174382"/>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Florida</a:t>
            </a:r>
          </a:p>
        </p:txBody>
      </p:sp>
    </p:spTree>
    <p:extLst>
      <p:ext uri="{BB962C8B-B14F-4D97-AF65-F5344CB8AC3E}">
        <p14:creationId xmlns:p14="http://schemas.microsoft.com/office/powerpoint/2010/main" val="406696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Florida</a:t>
            </a:r>
          </a:p>
        </p:txBody>
      </p:sp>
    </p:spTree>
    <p:extLst>
      <p:ext uri="{BB962C8B-B14F-4D97-AF65-F5344CB8AC3E}">
        <p14:creationId xmlns:p14="http://schemas.microsoft.com/office/powerpoint/2010/main" val="31396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Florida</a:t>
            </a:r>
          </a:p>
        </p:txBody>
      </p:sp>
    </p:spTree>
    <p:extLst>
      <p:ext uri="{BB962C8B-B14F-4D97-AF65-F5344CB8AC3E}">
        <p14:creationId xmlns:p14="http://schemas.microsoft.com/office/powerpoint/2010/main" val="373530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3476"/>
            <a:ext cx="401091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610198"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Florida</a:t>
            </a:r>
          </a:p>
        </p:txBody>
      </p:sp>
    </p:spTree>
    <p:extLst>
      <p:ext uri="{BB962C8B-B14F-4D97-AF65-F5344CB8AC3E}">
        <p14:creationId xmlns:p14="http://schemas.microsoft.com/office/powerpoint/2010/main" val="303420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1" y="221923"/>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2" y="5084344"/>
            <a:ext cx="9166843"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387973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10" y="2130855"/>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100" y="3886654"/>
            <a:ext cx="8533805" cy="1752451"/>
          </a:xfrm>
        </p:spPr>
        <p:txBody>
          <a:bodyPr/>
          <a:lstStyle>
            <a:lvl1pPr marL="0" indent="0" algn="ctr">
              <a:buNone/>
              <a:defRPr/>
            </a:lvl1pPr>
            <a:lvl2pPr marL="321449" indent="0" algn="ctr">
              <a:buNone/>
              <a:defRPr/>
            </a:lvl2pPr>
            <a:lvl3pPr marL="642899" indent="0" algn="ctr">
              <a:buNone/>
              <a:defRPr/>
            </a:lvl3pPr>
            <a:lvl4pPr marL="964348" indent="0" algn="ctr">
              <a:buNone/>
              <a:defRPr/>
            </a:lvl4pPr>
            <a:lvl5pPr marL="1285797" indent="0" algn="ctr">
              <a:buNone/>
              <a:defRPr/>
            </a:lvl5pPr>
            <a:lvl6pPr marL="1607246" indent="0" algn="ctr">
              <a:buNone/>
              <a:defRPr/>
            </a:lvl6pPr>
            <a:lvl7pPr marL="1928696" indent="0" algn="ctr">
              <a:buNone/>
              <a:defRPr/>
            </a:lvl7pPr>
            <a:lvl8pPr marL="2250145" indent="0" algn="ctr">
              <a:buNone/>
              <a:defRPr/>
            </a:lvl8pPr>
            <a:lvl9pPr marL="2571594"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3429311445"/>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189"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1277688065"/>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6"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93"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793292710"/>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201"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7" y="1534791"/>
            <a:ext cx="5386091" cy="639589"/>
          </a:xfrm>
        </p:spPr>
        <p:txBody>
          <a:bodyPr anchor="b"/>
          <a:lstStyle>
            <a:lvl1pPr marL="0" indent="0">
              <a:buNone/>
              <a:defRPr sz="1700" b="1"/>
            </a:lvl1pPr>
            <a:lvl2pPr marL="321449" indent="0">
              <a:buNone/>
              <a:defRPr sz="1400" b="1"/>
            </a:lvl2pPr>
            <a:lvl3pPr marL="642899" indent="0">
              <a:buNone/>
              <a:defRPr sz="1300" b="1"/>
            </a:lvl3pPr>
            <a:lvl4pPr marL="964348" indent="0">
              <a:buNone/>
              <a:defRPr sz="1100" b="1"/>
            </a:lvl4pPr>
            <a:lvl5pPr marL="1285797" indent="0">
              <a:buNone/>
              <a:defRPr sz="1100" b="1"/>
            </a:lvl5pPr>
            <a:lvl6pPr marL="1607246" indent="0">
              <a:buNone/>
              <a:defRPr sz="1100" b="1"/>
            </a:lvl6pPr>
            <a:lvl7pPr marL="1928696" indent="0">
              <a:buNone/>
              <a:defRPr sz="1100" b="1"/>
            </a:lvl7pPr>
            <a:lvl8pPr marL="2250145" indent="0">
              <a:buNone/>
              <a:defRPr sz="1100" b="1"/>
            </a:lvl8pPr>
            <a:lvl9pPr marL="2571594"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7" y="2174382"/>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5" y="1534791"/>
            <a:ext cx="5389065" cy="639589"/>
          </a:xfrm>
        </p:spPr>
        <p:txBody>
          <a:bodyPr anchor="b"/>
          <a:lstStyle>
            <a:lvl1pPr marL="0" indent="0">
              <a:buNone/>
              <a:defRPr sz="1700" b="1"/>
            </a:lvl1pPr>
            <a:lvl2pPr marL="321449" indent="0">
              <a:buNone/>
              <a:defRPr sz="1400" b="1"/>
            </a:lvl2pPr>
            <a:lvl3pPr marL="642899" indent="0">
              <a:buNone/>
              <a:defRPr sz="1300" b="1"/>
            </a:lvl3pPr>
            <a:lvl4pPr marL="964348" indent="0">
              <a:buNone/>
              <a:defRPr sz="1100" b="1"/>
            </a:lvl4pPr>
            <a:lvl5pPr marL="1285797" indent="0">
              <a:buNone/>
              <a:defRPr sz="1100" b="1"/>
            </a:lvl5pPr>
            <a:lvl6pPr marL="1607246" indent="0">
              <a:buNone/>
              <a:defRPr sz="1100" b="1"/>
            </a:lvl6pPr>
            <a:lvl7pPr marL="1928696" indent="0">
              <a:buNone/>
              <a:defRPr sz="1100" b="1"/>
            </a:lvl7pPr>
            <a:lvl8pPr marL="2250145" indent="0">
              <a:buNone/>
              <a:defRPr sz="1100" b="1"/>
            </a:lvl8pPr>
            <a:lvl9pPr marL="2571594"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5" y="2174382"/>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189"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660851259"/>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2158670"/>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2600180"/>
            <a:ext cx="10362901"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962919" y="1099991"/>
            <a:ext cx="10362901"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785374327"/>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201" y="273480"/>
            <a:ext cx="401091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610201" y="1910081"/>
            <a:ext cx="4010919" cy="4215684"/>
          </a:xfrm>
        </p:spPr>
        <p:txBody>
          <a:bodyPr/>
          <a:lstStyle>
            <a:lvl1pPr marL="0" indent="0">
              <a:buNone/>
              <a:defRPr sz="1000"/>
            </a:lvl1pPr>
            <a:lvl2pPr marL="321449" indent="0">
              <a:buNone/>
              <a:defRPr sz="800"/>
            </a:lvl2pPr>
            <a:lvl3pPr marL="642899" indent="0">
              <a:buNone/>
              <a:defRPr sz="700"/>
            </a:lvl3pPr>
            <a:lvl4pPr marL="964348" indent="0">
              <a:buNone/>
              <a:defRPr sz="600"/>
            </a:lvl4pPr>
            <a:lvl5pPr marL="1285797" indent="0">
              <a:buNone/>
              <a:defRPr sz="600"/>
            </a:lvl5pPr>
            <a:lvl6pPr marL="1607246" indent="0">
              <a:buNone/>
              <a:defRPr sz="600"/>
            </a:lvl6pPr>
            <a:lvl7pPr marL="1928696" indent="0">
              <a:buNone/>
              <a:defRPr sz="600"/>
            </a:lvl7pPr>
            <a:lvl8pPr marL="2250145" indent="0">
              <a:buNone/>
              <a:defRPr sz="600"/>
            </a:lvl8pPr>
            <a:lvl9pPr marL="2571594"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421238197"/>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4" y="221925"/>
            <a:ext cx="11721415" cy="6436217"/>
          </a:xfrm>
          <a:solidFill>
            <a:schemeClr val="bg1"/>
          </a:solidFill>
        </p:spPr>
        <p:txBody>
          <a:bodyPr/>
          <a:lstStyle>
            <a:lvl1pPr marL="0" indent="0">
              <a:buNone/>
              <a:defRPr sz="2200"/>
            </a:lvl1pPr>
            <a:lvl2pPr marL="321449" indent="0">
              <a:buNone/>
              <a:defRPr sz="2000"/>
            </a:lvl2pPr>
            <a:lvl3pPr marL="642899" indent="0">
              <a:buNone/>
              <a:defRPr sz="1700"/>
            </a:lvl3pPr>
            <a:lvl4pPr marL="964348" indent="0">
              <a:buNone/>
              <a:defRPr sz="1400"/>
            </a:lvl4pPr>
            <a:lvl5pPr marL="1285797" indent="0">
              <a:buNone/>
              <a:defRPr sz="1400"/>
            </a:lvl5pPr>
            <a:lvl6pPr marL="1607246" indent="0">
              <a:buNone/>
              <a:defRPr sz="1400"/>
            </a:lvl6pPr>
            <a:lvl7pPr marL="1928696" indent="0">
              <a:buNone/>
              <a:defRPr sz="1400"/>
            </a:lvl7pPr>
            <a:lvl8pPr marL="2250145" indent="0">
              <a:buNone/>
              <a:defRPr sz="1400"/>
            </a:lvl8pPr>
            <a:lvl9pPr marL="2571594"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3" y="5084348"/>
            <a:ext cx="9166843"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49" indent="0">
              <a:buNone/>
              <a:defRPr sz="800"/>
            </a:lvl2pPr>
            <a:lvl3pPr marL="642899" indent="0">
              <a:buNone/>
              <a:defRPr sz="700"/>
            </a:lvl3pPr>
            <a:lvl4pPr marL="964348" indent="0">
              <a:buNone/>
              <a:defRPr sz="600"/>
            </a:lvl4pPr>
            <a:lvl5pPr marL="1285797" indent="0">
              <a:buNone/>
              <a:defRPr sz="600"/>
            </a:lvl5pPr>
            <a:lvl6pPr marL="1607246" indent="0">
              <a:buNone/>
              <a:defRPr sz="600"/>
            </a:lvl6pPr>
            <a:lvl7pPr marL="1928696" indent="0">
              <a:buNone/>
              <a:defRPr sz="600"/>
            </a:lvl7pPr>
            <a:lvl8pPr marL="2250145" indent="0">
              <a:buNone/>
              <a:defRPr sz="600"/>
            </a:lvl8pPr>
            <a:lvl9pPr marL="2571594" indent="0">
              <a:buNone/>
              <a:defRPr sz="600"/>
            </a:lvl9pPr>
          </a:lstStyle>
          <a:p>
            <a:pPr lvl="0"/>
            <a:r>
              <a:rPr lang="ga-IE"/>
              <a:t>Click to edit Master text styles</a:t>
            </a:r>
          </a:p>
        </p:txBody>
      </p:sp>
    </p:spTree>
    <p:extLst>
      <p:ext uri="{BB962C8B-B14F-4D97-AF65-F5344CB8AC3E}">
        <p14:creationId xmlns:p14="http://schemas.microsoft.com/office/powerpoint/2010/main" val="1750108255"/>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2246178"/>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885766"/>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5" name="Text Placeholder 4"/>
          <p:cNvSpPr>
            <a:spLocks noGrp="1"/>
          </p:cNvSpPr>
          <p:nvPr>
            <p:ph type="body" sz="quarter" idx="3"/>
          </p:nvPr>
        </p:nvSpPr>
        <p:spPr>
          <a:xfrm>
            <a:off x="6192741" y="2267026"/>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906613"/>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 </a:t>
            </a:r>
            <a:r>
              <a:rPr lang="en-US" b="1">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3"/>
            <a:ext cx="401091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273472"/>
            <a:ext cx="681484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435448"/>
            <a:ext cx="401091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3.png"/><Relationship Id="rId5" Type="http://schemas.openxmlformats.org/officeDocument/2006/relationships/slideLayout" Target="../slideLayouts/slideLayout29.xml"/><Relationship Id="rId10"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1"/>
            <a:ext cx="10549467" cy="185737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726018" y="482600"/>
            <a:ext cx="10536767" cy="1195388"/>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738717" y="6446157"/>
            <a:ext cx="4840849" cy="18732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t> </a:t>
            </a:r>
            <a:endParaRPr lang="en-US" dirty="0">
              <a:latin typeface="Ubuntu"/>
              <a:cs typeface="Ubuntu"/>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017" y="1741488"/>
            <a:ext cx="10549467" cy="44640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017" y="1741488"/>
            <a:ext cx="10549467"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726019" y="366713"/>
            <a:ext cx="9402431"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dirty="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738719" y="6470817"/>
            <a:ext cx="466504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Florida</a:t>
            </a:r>
          </a:p>
        </p:txBody>
      </p:sp>
    </p:spTree>
    <p:extLst>
      <p:ext uri="{BB962C8B-B14F-4D97-AF65-F5344CB8AC3E}">
        <p14:creationId xmlns:p14="http://schemas.microsoft.com/office/powerpoint/2010/main" val="76743399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017" y="1741488"/>
            <a:ext cx="10549467" cy="44640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726022" y="366713"/>
            <a:ext cx="9402431" cy="10460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738722" y="6470821"/>
            <a:ext cx="4665041" cy="1873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32" indent="-285744" eaLnBrk="0" hangingPunct="0">
              <a:defRPr sz="3000">
                <a:solidFill>
                  <a:srgbClr val="000000"/>
                </a:solidFill>
                <a:latin typeface="Gill Sans" charset="0"/>
                <a:ea typeface="ヒラギノ角ゴ ProN W3" charset="0"/>
                <a:cs typeface="ヒラギノ角ゴ ProN W3" charset="0"/>
                <a:sym typeface="Gill Sans" charset="0"/>
              </a:defRPr>
            </a:lvl2pPr>
            <a:lvl3pPr marL="1142971" indent="-228594" eaLnBrk="0" hangingPunct="0">
              <a:defRPr sz="3000">
                <a:solidFill>
                  <a:srgbClr val="000000"/>
                </a:solidFill>
                <a:latin typeface="Gill Sans" charset="0"/>
                <a:ea typeface="ヒラギノ角ゴ ProN W3" charset="0"/>
                <a:cs typeface="ヒラギノ角ゴ ProN W3" charset="0"/>
                <a:sym typeface="Gill Sans" charset="0"/>
              </a:defRPr>
            </a:lvl3pPr>
            <a:lvl4pPr marL="1600160" indent="-228594" eaLnBrk="0" hangingPunct="0">
              <a:defRPr sz="3000">
                <a:solidFill>
                  <a:srgbClr val="000000"/>
                </a:solidFill>
                <a:latin typeface="Gill Sans" charset="0"/>
                <a:ea typeface="ヒラギノ角ゴ ProN W3" charset="0"/>
                <a:cs typeface="ヒラギノ角ゴ ProN W3" charset="0"/>
                <a:sym typeface="Gill Sans" charset="0"/>
              </a:defRPr>
            </a:lvl4pPr>
            <a:lvl5pPr marL="2057349" indent="-228594" eaLnBrk="0" hangingPunct="0">
              <a:defRPr sz="3000">
                <a:solidFill>
                  <a:srgbClr val="000000"/>
                </a:solidFill>
                <a:latin typeface="Gill Sans" charset="0"/>
                <a:ea typeface="ヒラギノ角ゴ ProN W3" charset="0"/>
                <a:cs typeface="ヒラギノ角ゴ ProN W3" charset="0"/>
                <a:sym typeface="Gill Sans" charset="0"/>
              </a:defRPr>
            </a:lvl5pPr>
            <a:lvl6pPr marL="2514537" indent="-228594"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726" indent="-228594"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8914" indent="-228594"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103" indent="-228594"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335868197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Lst>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4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89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48"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79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07" indent="-239707" algn="l" rtl="0" eaLnBrk="1" fontAlgn="base" hangingPunct="1">
        <a:lnSpc>
          <a:spcPct val="110000"/>
        </a:lnSpc>
        <a:spcBef>
          <a:spcPts val="851"/>
        </a:spcBef>
        <a:spcAft>
          <a:spcPct val="0"/>
        </a:spcAft>
        <a:defRPr sz="2500">
          <a:solidFill>
            <a:schemeClr val="tx1"/>
          </a:solidFill>
          <a:latin typeface="+mn-lt"/>
          <a:ea typeface="+mn-ea"/>
          <a:cs typeface="+mn-cs"/>
          <a:sym typeface="Ubuntu" charset="0"/>
        </a:defRPr>
      </a:lvl1pPr>
      <a:lvl2pPr marL="284156" indent="-284156" algn="l" rtl="0" eaLnBrk="1" fontAlgn="base" hangingPunct="1">
        <a:lnSpc>
          <a:spcPct val="110000"/>
        </a:lnSpc>
        <a:spcBef>
          <a:spcPts val="851"/>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75" indent="-284156"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75" indent="-284156"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75" indent="-284156"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199" indent="-285733"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48" indent="-285733"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097" indent="-285733"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45" indent="-285733"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49" rtl="0" eaLnBrk="1" latinLnBrk="0" hangingPunct="1">
        <a:defRPr sz="1300" kern="1200">
          <a:solidFill>
            <a:schemeClr val="tx1"/>
          </a:solidFill>
          <a:latin typeface="+mn-lt"/>
          <a:ea typeface="+mn-ea"/>
          <a:cs typeface="+mn-cs"/>
        </a:defRPr>
      </a:lvl1pPr>
      <a:lvl2pPr marL="321449" algn="l" defTabSz="321449" rtl="0" eaLnBrk="1" latinLnBrk="0" hangingPunct="1">
        <a:defRPr sz="1300" kern="1200">
          <a:solidFill>
            <a:schemeClr val="tx1"/>
          </a:solidFill>
          <a:latin typeface="+mn-lt"/>
          <a:ea typeface="+mn-ea"/>
          <a:cs typeface="+mn-cs"/>
        </a:defRPr>
      </a:lvl2pPr>
      <a:lvl3pPr marL="642899" algn="l" defTabSz="321449" rtl="0" eaLnBrk="1" latinLnBrk="0" hangingPunct="1">
        <a:defRPr sz="1300" kern="1200">
          <a:solidFill>
            <a:schemeClr val="tx1"/>
          </a:solidFill>
          <a:latin typeface="+mn-lt"/>
          <a:ea typeface="+mn-ea"/>
          <a:cs typeface="+mn-cs"/>
        </a:defRPr>
      </a:lvl3pPr>
      <a:lvl4pPr marL="964348" algn="l" defTabSz="321449" rtl="0" eaLnBrk="1" latinLnBrk="0" hangingPunct="1">
        <a:defRPr sz="1300" kern="1200">
          <a:solidFill>
            <a:schemeClr val="tx1"/>
          </a:solidFill>
          <a:latin typeface="+mn-lt"/>
          <a:ea typeface="+mn-ea"/>
          <a:cs typeface="+mn-cs"/>
        </a:defRPr>
      </a:lvl4pPr>
      <a:lvl5pPr marL="1285797" algn="l" defTabSz="321449" rtl="0" eaLnBrk="1" latinLnBrk="0" hangingPunct="1">
        <a:defRPr sz="1300" kern="1200">
          <a:solidFill>
            <a:schemeClr val="tx1"/>
          </a:solidFill>
          <a:latin typeface="+mn-lt"/>
          <a:ea typeface="+mn-ea"/>
          <a:cs typeface="+mn-cs"/>
        </a:defRPr>
      </a:lvl5pPr>
      <a:lvl6pPr marL="1607246" algn="l" defTabSz="321449" rtl="0" eaLnBrk="1" latinLnBrk="0" hangingPunct="1">
        <a:defRPr sz="1300" kern="1200">
          <a:solidFill>
            <a:schemeClr val="tx1"/>
          </a:solidFill>
          <a:latin typeface="+mn-lt"/>
          <a:ea typeface="+mn-ea"/>
          <a:cs typeface="+mn-cs"/>
        </a:defRPr>
      </a:lvl6pPr>
      <a:lvl7pPr marL="1928696" algn="l" defTabSz="321449" rtl="0" eaLnBrk="1" latinLnBrk="0" hangingPunct="1">
        <a:defRPr sz="1300" kern="1200">
          <a:solidFill>
            <a:schemeClr val="tx1"/>
          </a:solidFill>
          <a:latin typeface="+mn-lt"/>
          <a:ea typeface="+mn-ea"/>
          <a:cs typeface="+mn-cs"/>
        </a:defRPr>
      </a:lvl7pPr>
      <a:lvl8pPr marL="2250145" algn="l" defTabSz="321449" rtl="0" eaLnBrk="1" latinLnBrk="0" hangingPunct="1">
        <a:defRPr sz="1300" kern="1200">
          <a:solidFill>
            <a:schemeClr val="tx1"/>
          </a:solidFill>
          <a:latin typeface="+mn-lt"/>
          <a:ea typeface="+mn-ea"/>
          <a:cs typeface="+mn-cs"/>
        </a:defRPr>
      </a:lvl8pPr>
      <a:lvl9pPr marL="2571594" algn="l" defTabSz="321449"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11.xml"/><Relationship Id="rId5" Type="http://schemas.openxmlformats.org/officeDocument/2006/relationships/image" Target="../media/image18.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ags" Target="../tags/tag1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3.jpeg"/><Relationship Id="rId2" Type="http://schemas.openxmlformats.org/officeDocument/2006/relationships/slideLayout" Target="../slideLayouts/slideLayout27.xml"/><Relationship Id="rId1" Type="http://schemas.openxmlformats.org/officeDocument/2006/relationships/tags" Target="../tags/tag13.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15.xml"/><Relationship Id="rId5" Type="http://schemas.openxmlformats.org/officeDocument/2006/relationships/image" Target="../media/image2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16.xml"/><Relationship Id="rId5" Type="http://schemas.openxmlformats.org/officeDocument/2006/relationships/image" Target="../media/image25.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17.xml"/><Relationship Id="rId5" Type="http://schemas.openxmlformats.org/officeDocument/2006/relationships/image" Target="../media/image2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18.xml"/><Relationship Id="rId5" Type="http://schemas.openxmlformats.org/officeDocument/2006/relationships/image" Target="../media/image26.jp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7.xml"/><Relationship Id="rId1" Type="http://schemas.openxmlformats.org/officeDocument/2006/relationships/tags" Target="../tags/tag20.xml"/><Relationship Id="rId5" Type="http://schemas.openxmlformats.org/officeDocument/2006/relationships/image" Target="../media/image27.JP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tags" Target="../tags/tag21.xml"/><Relationship Id="rId5" Type="http://schemas.openxmlformats.org/officeDocument/2006/relationships/image" Target="../media/image28.jp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tags" Target="../tags/tag22.xml"/><Relationship Id="rId5" Type="http://schemas.openxmlformats.org/officeDocument/2006/relationships/image" Target="../media/image29.JP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ags" Target="../tags/tag24.xml"/><Relationship Id="rId5" Type="http://schemas.openxmlformats.org/officeDocument/2006/relationships/image" Target="../media/image30.JP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7.xml"/><Relationship Id="rId1" Type="http://schemas.openxmlformats.org/officeDocument/2006/relationships/tags" Target="../tags/tag25.xml"/><Relationship Id="rId5" Type="http://schemas.openxmlformats.org/officeDocument/2006/relationships/image" Target="../media/image31.JP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33.jp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tags" Target="../tags/tag27.xml"/><Relationship Id="rId5" Type="http://schemas.openxmlformats.org/officeDocument/2006/relationships/image" Target="../media/image34.jp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35.jp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7.xml"/><Relationship Id="rId1" Type="http://schemas.openxmlformats.org/officeDocument/2006/relationships/tags" Target="../tags/tag29.xml"/><Relationship Id="rId5" Type="http://schemas.openxmlformats.org/officeDocument/2006/relationships/image" Target="../media/image3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7.xml"/><Relationship Id="rId1" Type="http://schemas.openxmlformats.org/officeDocument/2006/relationships/tags" Target="../tags/tag31.xml"/><Relationship Id="rId5" Type="http://schemas.openxmlformats.org/officeDocument/2006/relationships/image" Target="../media/image37.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7.xml"/><Relationship Id="rId1" Type="http://schemas.openxmlformats.org/officeDocument/2006/relationships/tags" Target="../tags/tag33.xml"/><Relationship Id="rId5" Type="http://schemas.openxmlformats.org/officeDocument/2006/relationships/image" Target="../media/image38.jp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4.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ags" Target="../tags/tag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7.xml"/><Relationship Id="rId5" Type="http://schemas.openxmlformats.org/officeDocument/2006/relationships/image" Target="../media/image16.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913803" y="3370159"/>
            <a:ext cx="10364391" cy="841215"/>
          </a:xfrm>
        </p:spPr>
        <p:txBody>
          <a:bodyPr/>
          <a:lstStyle/>
          <a:p>
            <a:pPr algn="ctr"/>
            <a:r>
              <a:rPr lang="en-US" sz="4000" spc="300" dirty="0"/>
              <a:t>SPECIAL OLYMPICS NORTH AMERICA</a:t>
            </a:r>
          </a:p>
        </p:txBody>
      </p:sp>
      <p:sp>
        <p:nvSpPr>
          <p:cNvPr id="9" name="Subtitle 8"/>
          <p:cNvSpPr>
            <a:spLocks noGrp="1"/>
          </p:cNvSpPr>
          <p:nvPr>
            <p:ph type="subTitle" idx="1"/>
          </p:nvPr>
        </p:nvSpPr>
        <p:spPr>
          <a:xfrm>
            <a:off x="3324243" y="4142659"/>
            <a:ext cx="5543510" cy="681402"/>
          </a:xfrm>
        </p:spPr>
        <p:txBody>
          <a:bodyPr/>
          <a:lstStyle/>
          <a:p>
            <a:pPr algn="ctr"/>
            <a:r>
              <a:rPr lang="en-US" spc="0" dirty="0">
                <a:solidFill>
                  <a:schemeClr val="bg1"/>
                </a:solidFill>
                <a:latin typeface="+mj-lt"/>
              </a:rPr>
              <a:t>Flag Football Coaches Training</a:t>
            </a:r>
          </a:p>
          <a:p>
            <a:pPr algn="ctr"/>
            <a:r>
              <a:rPr lang="en-US" dirty="0"/>
              <a:t> </a:t>
            </a:r>
          </a:p>
        </p:txBody>
      </p:sp>
      <p:sp>
        <p:nvSpPr>
          <p:cNvPr id="10" name="Slide Number Placeholder 9"/>
          <p:cNvSpPr>
            <a:spLocks noGrp="1"/>
          </p:cNvSpPr>
          <p:nvPr>
            <p:ph type="sldNum" sz="quarter" idx="10"/>
          </p:nvPr>
        </p:nvSpPr>
        <p:spPr/>
        <p:txBody>
          <a:bodyPr/>
          <a:lstStyle/>
          <a:p>
            <a:fld id="{F4B88F72-1EA4-FE40-A5CA-BD0111E6622B}" type="slidenum">
              <a:rPr lang="en-US" smtClean="0"/>
              <a:pPr/>
              <a:t>1</a:t>
            </a:fld>
            <a:endParaRPr lang="en-US" dirty="0">
              <a:latin typeface="Ubuntu"/>
              <a:cs typeface="Ubuntu"/>
            </a:endParaRPr>
          </a:p>
        </p:txBody>
      </p:sp>
    </p:spTree>
    <p:custDataLst>
      <p:tags r:id="rId1"/>
    </p:custDataLst>
    <p:extLst>
      <p:ext uri="{BB962C8B-B14F-4D97-AF65-F5344CB8AC3E}">
        <p14:creationId xmlns:p14="http://schemas.microsoft.com/office/powerpoint/2010/main" val="294045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3655136" y="2574189"/>
            <a:ext cx="4881728" cy="1389200"/>
          </a:xfrm>
        </p:spPr>
        <p:txBody>
          <a:bodyPr/>
          <a:lstStyle/>
          <a:p>
            <a:pPr algn="ctr"/>
            <a:r>
              <a:rPr lang="en-US" sz="6600" dirty="0"/>
              <a:t>THE GAME</a:t>
            </a:r>
          </a:p>
        </p:txBody>
      </p:sp>
    </p:spTree>
    <p:custDataLst>
      <p:tags r:id="rId1"/>
    </p:custDataLst>
    <p:extLst>
      <p:ext uri="{BB962C8B-B14F-4D97-AF65-F5344CB8AC3E}">
        <p14:creationId xmlns:p14="http://schemas.microsoft.com/office/powerpoint/2010/main" val="340756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695225"/>
            <a:ext cx="9402431" cy="1046064"/>
          </a:xfrm>
        </p:spPr>
        <p:txBody>
          <a:bodyPr wrap="square" anchor="ctr">
            <a:normAutofit/>
          </a:bodyPr>
          <a:lstStyle/>
          <a:p>
            <a:r>
              <a:rPr lang="en-US" dirty="0"/>
              <a:t>The Basics</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25" name="TextBox 24">
            <a:extLst>
              <a:ext uri="{FF2B5EF4-FFF2-40B4-BE49-F238E27FC236}">
                <a16:creationId xmlns:a16="http://schemas.microsoft.com/office/drawing/2014/main" id="{52636558-D054-8381-8156-90A05E63AA74}"/>
              </a:ext>
            </a:extLst>
          </p:cNvPr>
          <p:cNvSpPr txBox="1"/>
          <p:nvPr/>
        </p:nvSpPr>
        <p:spPr>
          <a:xfrm>
            <a:off x="738722" y="1861306"/>
            <a:ext cx="5523963" cy="2657138"/>
          </a:xfrm>
          <a:prstGeom prst="rect">
            <a:avLst/>
          </a:prstGeom>
          <a:noFill/>
        </p:spPr>
        <p:txBody>
          <a:bodyPr wrap="square">
            <a:spAutoFit/>
          </a:bodyPr>
          <a:lstStyle/>
          <a:p>
            <a:pPr marL="285750" indent="-285750">
              <a:spcBef>
                <a:spcPts val="844"/>
              </a:spcBef>
              <a:buFont typeface="Arial" panose="020B0604020202020204" pitchFamily="34" charset="0"/>
              <a:buChar char="•"/>
              <a:defRPr/>
            </a:pPr>
            <a:r>
              <a:rPr lang="en-US" sz="2000" dirty="0">
                <a:latin typeface="+mj-lt"/>
              </a:rPr>
              <a:t>Non-Contact, Non-Contact and Non-Contact! </a:t>
            </a:r>
          </a:p>
          <a:p>
            <a:pPr marL="285750" indent="-285750">
              <a:spcBef>
                <a:spcPts val="844"/>
              </a:spcBef>
              <a:buFont typeface="Arial" panose="020B0604020202020204" pitchFamily="34" charset="0"/>
              <a:buChar char="•"/>
              <a:defRPr/>
            </a:pPr>
            <a:r>
              <a:rPr lang="en-US" sz="2000" dirty="0">
                <a:latin typeface="+mj-lt"/>
              </a:rPr>
              <a:t>5v5 Traditional and Unified (3 athletes &amp; 2 Partners)</a:t>
            </a:r>
          </a:p>
          <a:p>
            <a:pPr marL="285750" indent="-285750">
              <a:spcBef>
                <a:spcPts val="844"/>
              </a:spcBef>
              <a:buFont typeface="Arial" panose="020B0604020202020204" pitchFamily="34" charset="0"/>
              <a:buChar char="•"/>
              <a:defRPr/>
            </a:pPr>
            <a:r>
              <a:rPr lang="en-US" sz="2000" dirty="0">
                <a:latin typeface="+mj-lt"/>
              </a:rPr>
              <a:t>2 Timed Halves </a:t>
            </a:r>
          </a:p>
          <a:p>
            <a:pPr marL="285750" indent="-285750">
              <a:spcBef>
                <a:spcPts val="844"/>
              </a:spcBef>
              <a:buFont typeface="Arial" panose="020B0604020202020204" pitchFamily="34" charset="0"/>
              <a:buChar char="•"/>
              <a:defRPr/>
            </a:pPr>
            <a:r>
              <a:rPr lang="en-US" sz="2000" dirty="0">
                <a:latin typeface="+mj-lt"/>
              </a:rPr>
              <a:t>Teams score 6 points by scoring touchdowns followed by an extra point play.</a:t>
            </a:r>
          </a:p>
          <a:p>
            <a:pPr marL="285750" indent="-285750">
              <a:spcBef>
                <a:spcPts val="844"/>
              </a:spcBef>
              <a:buFont typeface="Arial" panose="020B0604020202020204" pitchFamily="34" charset="0"/>
              <a:buChar char="•"/>
              <a:defRPr/>
            </a:pPr>
            <a:r>
              <a:rPr lang="en-US" sz="2000" dirty="0">
                <a:latin typeface="+mj-lt"/>
              </a:rPr>
              <a:t>Most points at end of game wins</a:t>
            </a:r>
          </a:p>
        </p:txBody>
      </p:sp>
      <p:pic>
        <p:nvPicPr>
          <p:cNvPr id="7" name="Picture 6" descr="A person and person playing football&#10;&#10;Description automatically generated">
            <a:extLst>
              <a:ext uri="{FF2B5EF4-FFF2-40B4-BE49-F238E27FC236}">
                <a16:creationId xmlns:a16="http://schemas.microsoft.com/office/drawing/2014/main" id="{D3F6AFB8-4B70-6FF1-CDA6-717C6B1E1DEA}"/>
              </a:ext>
            </a:extLst>
          </p:cNvPr>
          <p:cNvPicPr>
            <a:picLocks noChangeAspect="1"/>
          </p:cNvPicPr>
          <p:nvPr/>
        </p:nvPicPr>
        <p:blipFill rotWithShape="1">
          <a:blip r:embed="rId5"/>
          <a:srcRect l="13196" r="18023"/>
          <a:stretch/>
        </p:blipFill>
        <p:spPr>
          <a:xfrm>
            <a:off x="7131104" y="1861306"/>
            <a:ext cx="4753762" cy="4607642"/>
          </a:xfrm>
          <a:prstGeom prst="rect">
            <a:avLst/>
          </a:prstGeom>
          <a:effectLst/>
        </p:spPr>
      </p:pic>
      <p:sp>
        <p:nvSpPr>
          <p:cNvPr id="3" name="Slide Number Placeholder 3">
            <a:extLst>
              <a:ext uri="{FF2B5EF4-FFF2-40B4-BE49-F238E27FC236}">
                <a16:creationId xmlns:a16="http://schemas.microsoft.com/office/drawing/2014/main" id="{8D72B42C-00FD-9CCF-A9F8-62A7FA1B735C}"/>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11</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530828252"/>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6286" y="695225"/>
            <a:ext cx="9402431" cy="1046064"/>
          </a:xfrm>
        </p:spPr>
        <p:txBody>
          <a:bodyPr wrap="square" anchor="ctr">
            <a:normAutofit/>
          </a:bodyPr>
          <a:lstStyle/>
          <a:p>
            <a:r>
              <a:rPr lang="en-US" dirty="0"/>
              <a:t>Uniforms - Key Points</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25" name="TextBox 24">
            <a:extLst>
              <a:ext uri="{FF2B5EF4-FFF2-40B4-BE49-F238E27FC236}">
                <a16:creationId xmlns:a16="http://schemas.microsoft.com/office/drawing/2014/main" id="{52636558-D054-8381-8156-90A05E63AA74}"/>
              </a:ext>
            </a:extLst>
          </p:cNvPr>
          <p:cNvSpPr txBox="1"/>
          <p:nvPr/>
        </p:nvSpPr>
        <p:spPr>
          <a:xfrm>
            <a:off x="726286" y="1848164"/>
            <a:ext cx="7249314" cy="4176464"/>
          </a:xfrm>
          <a:prstGeom prst="rect">
            <a:avLst/>
          </a:prstGeom>
          <a:noFill/>
        </p:spPr>
        <p:txBody>
          <a:bodyPr wrap="square">
            <a:spAutoFit/>
          </a:bodyPr>
          <a:lstStyle/>
          <a:p>
            <a:pPr marL="285750" indent="-285750">
              <a:lnSpc>
                <a:spcPct val="150000"/>
              </a:lnSpc>
              <a:spcBef>
                <a:spcPts val="844"/>
              </a:spcBef>
              <a:buFont typeface="Arial" panose="020B0604020202020204" pitchFamily="34" charset="0"/>
              <a:buChar char="•"/>
              <a:defRPr/>
            </a:pPr>
            <a:r>
              <a:rPr lang="en-US" sz="4000" b="1" dirty="0">
                <a:latin typeface="+mj-lt"/>
              </a:rPr>
              <a:t>No pockets on shorts!</a:t>
            </a:r>
          </a:p>
          <a:p>
            <a:pPr marL="285750" indent="-285750">
              <a:lnSpc>
                <a:spcPct val="150000"/>
              </a:lnSpc>
              <a:spcBef>
                <a:spcPts val="844"/>
              </a:spcBef>
              <a:buFont typeface="Arial" panose="020B0604020202020204" pitchFamily="34" charset="0"/>
              <a:buChar char="•"/>
              <a:defRPr/>
            </a:pPr>
            <a:r>
              <a:rPr lang="en-US" sz="3200" dirty="0">
                <a:latin typeface="+mj-lt"/>
              </a:rPr>
              <a:t>Shirts must be tucked in at waist</a:t>
            </a:r>
          </a:p>
          <a:p>
            <a:pPr marL="285750" indent="-285750">
              <a:lnSpc>
                <a:spcPct val="150000"/>
              </a:lnSpc>
              <a:spcBef>
                <a:spcPts val="844"/>
              </a:spcBef>
              <a:buFont typeface="Arial" panose="020B0604020202020204" pitchFamily="34" charset="0"/>
              <a:buChar char="•"/>
              <a:defRPr/>
            </a:pPr>
            <a:r>
              <a:rPr lang="en-US" sz="3200" dirty="0">
                <a:latin typeface="+mj-lt"/>
              </a:rPr>
              <a:t>No jewelry</a:t>
            </a:r>
          </a:p>
          <a:p>
            <a:pPr marL="285750" indent="-285750">
              <a:lnSpc>
                <a:spcPct val="150000"/>
              </a:lnSpc>
              <a:spcBef>
                <a:spcPts val="844"/>
              </a:spcBef>
              <a:buFont typeface="Arial" panose="020B0604020202020204" pitchFamily="34" charset="0"/>
              <a:buChar char="•"/>
              <a:defRPr/>
            </a:pPr>
            <a:r>
              <a:rPr lang="en-US" sz="3200" dirty="0">
                <a:latin typeface="+mj-lt"/>
              </a:rPr>
              <a:t>Check with league administrators for any local modifications</a:t>
            </a:r>
          </a:p>
        </p:txBody>
      </p:sp>
      <p:pic>
        <p:nvPicPr>
          <p:cNvPr id="8" name="Picture 7" descr="A person holding a football&#10;&#10;Description automatically generated">
            <a:extLst>
              <a:ext uri="{FF2B5EF4-FFF2-40B4-BE49-F238E27FC236}">
                <a16:creationId xmlns:a16="http://schemas.microsoft.com/office/drawing/2014/main" id="{8DAEDA67-393A-BE6D-BDA2-1DDFE2A95583}"/>
              </a:ext>
            </a:extLst>
          </p:cNvPr>
          <p:cNvPicPr>
            <a:picLocks noChangeAspect="1"/>
          </p:cNvPicPr>
          <p:nvPr/>
        </p:nvPicPr>
        <p:blipFill>
          <a:blip r:embed="rId5"/>
          <a:stretch>
            <a:fillRect/>
          </a:stretch>
        </p:blipFill>
        <p:spPr>
          <a:xfrm>
            <a:off x="8087096" y="4033446"/>
            <a:ext cx="3791849" cy="2527900"/>
          </a:xfrm>
          <a:prstGeom prst="rect">
            <a:avLst/>
          </a:prstGeom>
          <a:effectLst/>
        </p:spPr>
      </p:pic>
      <p:pic>
        <p:nvPicPr>
          <p:cNvPr id="12" name="Picture 11" descr="A group of people running on a field&#10;&#10;Description automatically generated">
            <a:extLst>
              <a:ext uri="{FF2B5EF4-FFF2-40B4-BE49-F238E27FC236}">
                <a16:creationId xmlns:a16="http://schemas.microsoft.com/office/drawing/2014/main" id="{E5D615F1-8643-C328-773C-085BA4E38A3E}"/>
              </a:ext>
            </a:extLst>
          </p:cNvPr>
          <p:cNvPicPr>
            <a:picLocks noChangeAspect="1"/>
          </p:cNvPicPr>
          <p:nvPr/>
        </p:nvPicPr>
        <p:blipFill>
          <a:blip r:embed="rId6"/>
          <a:srcRect l="7261" t="14340" b="9410"/>
          <a:stretch/>
        </p:blipFill>
        <p:spPr>
          <a:xfrm>
            <a:off x="8087096" y="1848164"/>
            <a:ext cx="3791849" cy="2078407"/>
          </a:xfrm>
          <a:prstGeom prst="rect">
            <a:avLst/>
          </a:prstGeom>
          <a:effectLst/>
        </p:spPr>
      </p:pic>
      <p:sp>
        <p:nvSpPr>
          <p:cNvPr id="3" name="Slide Number Placeholder 3">
            <a:extLst>
              <a:ext uri="{FF2B5EF4-FFF2-40B4-BE49-F238E27FC236}">
                <a16:creationId xmlns:a16="http://schemas.microsoft.com/office/drawing/2014/main" id="{25B539E3-AAC4-7EEF-48E2-71980A5E7A65}"/>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12</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3220328550"/>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700089"/>
            <a:ext cx="9402431" cy="1046064"/>
          </a:xfrm>
        </p:spPr>
        <p:txBody>
          <a:bodyPr wrap="square" anchor="ctr">
            <a:normAutofit/>
          </a:bodyPr>
          <a:lstStyle/>
          <a:p>
            <a:r>
              <a:rPr lang="en-US" dirty="0"/>
              <a:t>Equipment - Key Points</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25" name="TextBox 24">
            <a:extLst>
              <a:ext uri="{FF2B5EF4-FFF2-40B4-BE49-F238E27FC236}">
                <a16:creationId xmlns:a16="http://schemas.microsoft.com/office/drawing/2014/main" id="{52636558-D054-8381-8156-90A05E63AA74}"/>
              </a:ext>
            </a:extLst>
          </p:cNvPr>
          <p:cNvSpPr txBox="1"/>
          <p:nvPr/>
        </p:nvSpPr>
        <p:spPr>
          <a:xfrm>
            <a:off x="738722" y="2039592"/>
            <a:ext cx="5762523" cy="1405513"/>
          </a:xfrm>
          <a:prstGeom prst="rect">
            <a:avLst/>
          </a:prstGeom>
          <a:noFill/>
        </p:spPr>
        <p:txBody>
          <a:bodyPr wrap="square">
            <a:spAutoFit/>
          </a:bodyPr>
          <a:lstStyle/>
          <a:p>
            <a:pPr marL="285750" indent="-285750">
              <a:spcBef>
                <a:spcPts val="844"/>
              </a:spcBef>
              <a:buFont typeface="Arial" panose="020B0604020202020204" pitchFamily="34" charset="0"/>
              <a:buChar char="•"/>
              <a:defRPr/>
            </a:pPr>
            <a:r>
              <a:rPr lang="en-US" sz="2400" dirty="0">
                <a:latin typeface="+mj-lt"/>
              </a:rPr>
              <a:t>Ball – Regular or youth size (no junior)</a:t>
            </a:r>
          </a:p>
          <a:p>
            <a:pPr marL="285750" indent="-285750">
              <a:spcBef>
                <a:spcPts val="844"/>
              </a:spcBef>
              <a:buFont typeface="Arial" panose="020B0604020202020204" pitchFamily="34" charset="0"/>
              <a:buChar char="•"/>
              <a:defRPr/>
            </a:pPr>
            <a:r>
              <a:rPr lang="en-US" sz="2400" dirty="0">
                <a:latin typeface="+mj-lt"/>
              </a:rPr>
              <a:t>Triple Threat Flag (no detachable)</a:t>
            </a:r>
          </a:p>
          <a:p>
            <a:pPr marL="285750" indent="-285750">
              <a:spcBef>
                <a:spcPts val="844"/>
              </a:spcBef>
              <a:buFont typeface="Arial" panose="020B0604020202020204" pitchFamily="34" charset="0"/>
              <a:buChar char="•"/>
              <a:defRPr/>
            </a:pPr>
            <a:r>
              <a:rPr lang="en-US" sz="2400" dirty="0">
                <a:latin typeface="+mj-lt"/>
              </a:rPr>
              <a:t>Protective mouthpiece required</a:t>
            </a:r>
          </a:p>
        </p:txBody>
      </p:sp>
      <p:pic>
        <p:nvPicPr>
          <p:cNvPr id="5" name="Picture 4" descr="A person with a pacifier in his mouth&#10;&#10;Description automatically generated">
            <a:extLst>
              <a:ext uri="{FF2B5EF4-FFF2-40B4-BE49-F238E27FC236}">
                <a16:creationId xmlns:a16="http://schemas.microsoft.com/office/drawing/2014/main" id="{77D56CAA-D000-398D-C0AE-D0B5B4D37997}"/>
              </a:ext>
            </a:extLst>
          </p:cNvPr>
          <p:cNvPicPr>
            <a:picLocks noChangeAspect="1"/>
          </p:cNvPicPr>
          <p:nvPr/>
        </p:nvPicPr>
        <p:blipFill>
          <a:blip r:embed="rId5"/>
          <a:srcRect l="14087" r="15276"/>
          <a:stretch/>
        </p:blipFill>
        <p:spPr>
          <a:xfrm>
            <a:off x="7451270" y="1902804"/>
            <a:ext cx="4388429" cy="4141814"/>
          </a:xfrm>
          <a:prstGeom prst="rect">
            <a:avLst/>
          </a:prstGeom>
          <a:effectLst/>
        </p:spPr>
      </p:pic>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a:extLst>
              <a:ext uri="{FF2B5EF4-FFF2-40B4-BE49-F238E27FC236}">
                <a16:creationId xmlns:a16="http://schemas.microsoft.com/office/drawing/2014/main" id="{FD1CFCA9-5DF6-6534-1890-6771AD96C3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6469" y="3965535"/>
            <a:ext cx="2111950" cy="18149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7B595CF3-A699-0C42-C1B6-62FBA25ABA19}"/>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13</a:t>
            </a:fld>
            <a:r>
              <a:rPr lang="en-US" dirty="0">
                <a:solidFill>
                  <a:srgbClr val="000000"/>
                </a:solidFill>
              </a:rPr>
              <a:t> /  </a:t>
            </a:r>
            <a:r>
              <a:rPr lang="en-US" dirty="0">
                <a:solidFill>
                  <a:srgbClr val="000000"/>
                </a:solidFill>
                <a:latin typeface="Ubuntu"/>
                <a:cs typeface="Ubuntu"/>
              </a:rPr>
              <a:t>Special Olympics North America</a:t>
            </a:r>
          </a:p>
        </p:txBody>
      </p:sp>
      <p:pic>
        <p:nvPicPr>
          <p:cNvPr id="2054" name="Picture 6">
            <a:extLst>
              <a:ext uri="{FF2B5EF4-FFF2-40B4-BE49-F238E27FC236}">
                <a16:creationId xmlns:a16="http://schemas.microsoft.com/office/drawing/2014/main" id="{8533B885-2CBA-2786-EB3B-F54534729C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9424" y="3838985"/>
            <a:ext cx="3377045" cy="22056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7195808"/>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3655136" y="2633566"/>
            <a:ext cx="4881728" cy="1389200"/>
          </a:xfrm>
        </p:spPr>
        <p:txBody>
          <a:bodyPr/>
          <a:lstStyle/>
          <a:p>
            <a:pPr algn="ctr"/>
            <a:r>
              <a:rPr lang="en-US" sz="6600" dirty="0"/>
              <a:t>THE FIELD</a:t>
            </a:r>
          </a:p>
        </p:txBody>
      </p:sp>
    </p:spTree>
    <p:custDataLst>
      <p:tags r:id="rId1"/>
    </p:custDataLst>
    <p:extLst>
      <p:ext uri="{BB962C8B-B14F-4D97-AF65-F5344CB8AC3E}">
        <p14:creationId xmlns:p14="http://schemas.microsoft.com/office/powerpoint/2010/main" val="315206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651867"/>
            <a:ext cx="9402431" cy="1046064"/>
          </a:xfrm>
        </p:spPr>
        <p:txBody>
          <a:bodyPr wrap="square" anchor="ctr">
            <a:normAutofit/>
          </a:bodyPr>
          <a:lstStyle/>
          <a:p>
            <a:r>
              <a:rPr lang="en-US" dirty="0"/>
              <a:t>The Field - Dimensions</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wrap="none" anchor="t">
            <a:normAutofit/>
          </a:bodyPr>
          <a:lstStyle/>
          <a:p>
            <a:pPr>
              <a:spcAft>
                <a:spcPts val="600"/>
              </a:spcAft>
            </a:pPr>
            <a:fld id="{F4B88F72-1EA4-FE40-A5CA-BD0111E6622B}" type="slidenum">
              <a:rPr lang="en-US" sz="800"/>
              <a:pPr>
                <a:spcAft>
                  <a:spcPts val="600"/>
                </a:spcAft>
              </a:pPr>
              <a:t>15</a:t>
            </a:fld>
            <a:r>
              <a:rPr lang="en-US" sz="800" dirty="0"/>
              <a:t> /  Special Olympics</a:t>
            </a:r>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F7ACB2B8-C5A2-CF96-7088-3E7809800548}"/>
              </a:ext>
            </a:extLst>
          </p:cNvPr>
          <p:cNvPicPr>
            <a:picLocks noChangeAspect="1"/>
          </p:cNvPicPr>
          <p:nvPr/>
        </p:nvPicPr>
        <p:blipFill>
          <a:blip r:embed="rId5"/>
          <a:stretch>
            <a:fillRect/>
          </a:stretch>
        </p:blipFill>
        <p:spPr>
          <a:xfrm>
            <a:off x="1959668" y="1741289"/>
            <a:ext cx="8258381" cy="4922136"/>
          </a:xfrm>
          <a:prstGeom prst="rect">
            <a:avLst/>
          </a:prstGeom>
        </p:spPr>
      </p:pic>
    </p:spTree>
    <p:custDataLst>
      <p:tags r:id="rId1"/>
    </p:custDataLst>
    <p:extLst>
      <p:ext uri="{BB962C8B-B14F-4D97-AF65-F5344CB8AC3E}">
        <p14:creationId xmlns:p14="http://schemas.microsoft.com/office/powerpoint/2010/main" val="4275331250"/>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695225"/>
            <a:ext cx="9402431" cy="1046064"/>
          </a:xfrm>
        </p:spPr>
        <p:txBody>
          <a:bodyPr wrap="square" anchor="ctr">
            <a:normAutofit/>
          </a:bodyPr>
          <a:lstStyle/>
          <a:p>
            <a:r>
              <a:rPr lang="en-US" dirty="0"/>
              <a:t>The Field - Example</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large field with people on it">
            <a:extLst>
              <a:ext uri="{FF2B5EF4-FFF2-40B4-BE49-F238E27FC236}">
                <a16:creationId xmlns:a16="http://schemas.microsoft.com/office/drawing/2014/main" id="{0946A9E3-7DD8-B10A-D2BE-BCE240A17007}"/>
              </a:ext>
            </a:extLst>
          </p:cNvPr>
          <p:cNvPicPr>
            <a:picLocks noChangeAspect="1"/>
          </p:cNvPicPr>
          <p:nvPr/>
        </p:nvPicPr>
        <p:blipFill rotWithShape="1">
          <a:blip r:embed="rId5"/>
          <a:srcRect t="28864" r="-835" b="4675"/>
          <a:stretch/>
        </p:blipFill>
        <p:spPr>
          <a:xfrm>
            <a:off x="1163782" y="1873370"/>
            <a:ext cx="9864435" cy="4334495"/>
          </a:xfrm>
          <a:prstGeom prst="rect">
            <a:avLst/>
          </a:prstGeom>
        </p:spPr>
      </p:pic>
      <p:sp>
        <p:nvSpPr>
          <p:cNvPr id="3" name="Slide Number Placeholder 3">
            <a:extLst>
              <a:ext uri="{FF2B5EF4-FFF2-40B4-BE49-F238E27FC236}">
                <a16:creationId xmlns:a16="http://schemas.microsoft.com/office/drawing/2014/main" id="{8082EAA5-D1BC-13F2-DB86-D03978509C20}"/>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16</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3333282497"/>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6286" y="695225"/>
            <a:ext cx="9402431" cy="1046064"/>
          </a:xfrm>
        </p:spPr>
        <p:txBody>
          <a:bodyPr wrap="square" anchor="ctr">
            <a:normAutofit/>
          </a:bodyPr>
          <a:lstStyle/>
          <a:p>
            <a:r>
              <a:rPr lang="en-US" dirty="0"/>
              <a:t>Possessions </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F7ACB2B8-C5A2-CF96-7088-3E7809800548}"/>
              </a:ext>
            </a:extLst>
          </p:cNvPr>
          <p:cNvPicPr>
            <a:picLocks noChangeAspect="1"/>
          </p:cNvPicPr>
          <p:nvPr/>
        </p:nvPicPr>
        <p:blipFill>
          <a:blip r:embed="rId5"/>
          <a:stretch>
            <a:fillRect/>
          </a:stretch>
        </p:blipFill>
        <p:spPr>
          <a:xfrm>
            <a:off x="4718432" y="3266552"/>
            <a:ext cx="5528082" cy="3294832"/>
          </a:xfrm>
          <a:prstGeom prst="rect">
            <a:avLst/>
          </a:prstGeom>
        </p:spPr>
      </p:pic>
      <p:sp>
        <p:nvSpPr>
          <p:cNvPr id="3" name="TextBox 2">
            <a:extLst>
              <a:ext uri="{FF2B5EF4-FFF2-40B4-BE49-F238E27FC236}">
                <a16:creationId xmlns:a16="http://schemas.microsoft.com/office/drawing/2014/main" id="{CF2C012F-8075-A14E-1956-E73DA0E0073B}"/>
              </a:ext>
            </a:extLst>
          </p:cNvPr>
          <p:cNvSpPr txBox="1"/>
          <p:nvPr/>
        </p:nvSpPr>
        <p:spPr>
          <a:xfrm>
            <a:off x="726286" y="1815390"/>
            <a:ext cx="9074494" cy="1528624"/>
          </a:xfrm>
          <a:prstGeom prst="rect">
            <a:avLst/>
          </a:prstGeom>
          <a:noFill/>
        </p:spPr>
        <p:txBody>
          <a:bodyPr wrap="square">
            <a:spAutoFit/>
          </a:bodyPr>
          <a:lstStyle/>
          <a:p>
            <a:pPr marL="285750" indent="-285750">
              <a:spcBef>
                <a:spcPts val="844"/>
              </a:spcBef>
              <a:buFont typeface="Arial" panose="020B0604020202020204" pitchFamily="34" charset="0"/>
              <a:buChar char="•"/>
              <a:defRPr/>
            </a:pPr>
            <a:r>
              <a:rPr lang="en-US" sz="2000" dirty="0">
                <a:latin typeface="+mj-lt"/>
              </a:rPr>
              <a:t>All possessions, except following an interception start at the offensive team’s 5-yard line.</a:t>
            </a:r>
          </a:p>
          <a:p>
            <a:pPr marL="285750" indent="-285750">
              <a:spcBef>
                <a:spcPts val="844"/>
              </a:spcBef>
              <a:buFont typeface="Arial" panose="020B0604020202020204" pitchFamily="34" charset="0"/>
              <a:buChar char="•"/>
              <a:defRPr/>
            </a:pPr>
            <a:r>
              <a:rPr lang="en-US" sz="2000" dirty="0">
                <a:latin typeface="+mj-lt"/>
              </a:rPr>
              <a:t>The offense has 4 downs to cross midfield for a first down.</a:t>
            </a:r>
          </a:p>
          <a:p>
            <a:pPr marL="285750" indent="-285750">
              <a:spcBef>
                <a:spcPts val="844"/>
              </a:spcBef>
              <a:buFont typeface="Arial" panose="020B0604020202020204" pitchFamily="34" charset="0"/>
              <a:buChar char="•"/>
              <a:defRPr/>
            </a:pPr>
            <a:r>
              <a:rPr lang="en-US" sz="2000" dirty="0">
                <a:latin typeface="+mj-lt"/>
              </a:rPr>
              <a:t>Once the offense crosses mid-field, they have 4 additional downs to score.</a:t>
            </a:r>
          </a:p>
        </p:txBody>
      </p:sp>
      <p:sp>
        <p:nvSpPr>
          <p:cNvPr id="5" name="TextBox 4">
            <a:extLst>
              <a:ext uri="{FF2B5EF4-FFF2-40B4-BE49-F238E27FC236}">
                <a16:creationId xmlns:a16="http://schemas.microsoft.com/office/drawing/2014/main" id="{654B8BE1-DE00-2EE6-0B59-AB3BF336332D}"/>
              </a:ext>
            </a:extLst>
          </p:cNvPr>
          <p:cNvSpPr txBox="1"/>
          <p:nvPr/>
        </p:nvSpPr>
        <p:spPr>
          <a:xfrm>
            <a:off x="726286" y="3363209"/>
            <a:ext cx="3713802" cy="2798780"/>
          </a:xfrm>
          <a:prstGeom prst="rect">
            <a:avLst/>
          </a:prstGeom>
          <a:noFill/>
        </p:spPr>
        <p:txBody>
          <a:bodyPr wrap="square">
            <a:spAutoFit/>
          </a:bodyPr>
          <a:lstStyle/>
          <a:p>
            <a:pPr marL="285750" indent="-285750">
              <a:lnSpc>
                <a:spcPct val="150000"/>
              </a:lnSpc>
              <a:spcBef>
                <a:spcPts val="844"/>
              </a:spcBef>
              <a:buFont typeface="Arial" panose="020B0604020202020204" pitchFamily="34" charset="0"/>
              <a:buChar char="•"/>
              <a:defRPr/>
            </a:pPr>
            <a:r>
              <a:rPr lang="en-US" sz="2000" dirty="0">
                <a:latin typeface="+mj-lt"/>
              </a:rPr>
              <a:t>If the team fails to cross mid-field or score a touchdown possession of the ball changes and the opposite teams starts at their 5-yard line?</a:t>
            </a:r>
          </a:p>
        </p:txBody>
      </p:sp>
      <p:sp>
        <p:nvSpPr>
          <p:cNvPr id="8" name="Slide Number Placeholder 3">
            <a:extLst>
              <a:ext uri="{FF2B5EF4-FFF2-40B4-BE49-F238E27FC236}">
                <a16:creationId xmlns:a16="http://schemas.microsoft.com/office/drawing/2014/main" id="{445622B4-87CB-FF84-0EFD-39B9C42165E4}"/>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17</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1309434553"/>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695225"/>
            <a:ext cx="9402431" cy="1046064"/>
          </a:xfrm>
        </p:spPr>
        <p:txBody>
          <a:bodyPr wrap="square" anchor="ctr">
            <a:normAutofit/>
          </a:bodyPr>
          <a:lstStyle/>
          <a:p>
            <a:r>
              <a:rPr lang="en-US" dirty="0"/>
              <a:t>Scoring</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F2C012F-8075-A14E-1956-E73DA0E0073B}"/>
              </a:ext>
            </a:extLst>
          </p:cNvPr>
          <p:cNvSpPr txBox="1"/>
          <p:nvPr/>
        </p:nvSpPr>
        <p:spPr>
          <a:xfrm>
            <a:off x="726286" y="1971975"/>
            <a:ext cx="5522114" cy="3949799"/>
          </a:xfrm>
          <a:prstGeom prst="rect">
            <a:avLst/>
          </a:prstGeom>
          <a:noFill/>
        </p:spPr>
        <p:txBody>
          <a:bodyPr wrap="square">
            <a:spAutoFit/>
          </a:bodyPr>
          <a:lstStyle/>
          <a:p>
            <a:pPr marL="285750" indent="-285750">
              <a:spcBef>
                <a:spcPts val="844"/>
              </a:spcBef>
              <a:buFont typeface="Arial" panose="020B0604020202020204" pitchFamily="34" charset="0"/>
              <a:buChar char="•"/>
              <a:defRPr/>
            </a:pPr>
            <a:r>
              <a:rPr lang="en-US" sz="3200" dirty="0">
                <a:latin typeface="+mj-lt"/>
              </a:rPr>
              <a:t>Touchdown – 6 points</a:t>
            </a:r>
          </a:p>
          <a:p>
            <a:pPr marL="285750" indent="-285750">
              <a:spcBef>
                <a:spcPts val="844"/>
              </a:spcBef>
              <a:buFont typeface="Arial" panose="020B0604020202020204" pitchFamily="34" charset="0"/>
              <a:buChar char="•"/>
              <a:defRPr/>
            </a:pPr>
            <a:r>
              <a:rPr lang="en-US" sz="3200" dirty="0">
                <a:latin typeface="+mj-lt"/>
              </a:rPr>
              <a:t>Extra Point</a:t>
            </a:r>
          </a:p>
          <a:p>
            <a:pPr marL="742950" lvl="1" indent="-285750">
              <a:spcBef>
                <a:spcPts val="844"/>
              </a:spcBef>
              <a:buFont typeface="Arial" panose="020B0604020202020204" pitchFamily="34" charset="0"/>
              <a:buChar char="•"/>
              <a:defRPr/>
            </a:pPr>
            <a:r>
              <a:rPr lang="en-US" sz="3200" dirty="0">
                <a:latin typeface="+mj-lt"/>
              </a:rPr>
              <a:t>1 point from the 6-yard line</a:t>
            </a:r>
          </a:p>
          <a:p>
            <a:pPr marL="742950" lvl="1" indent="-285750">
              <a:spcBef>
                <a:spcPts val="844"/>
              </a:spcBef>
              <a:buFont typeface="Arial" panose="020B0604020202020204" pitchFamily="34" charset="0"/>
              <a:buChar char="•"/>
              <a:defRPr/>
            </a:pPr>
            <a:r>
              <a:rPr lang="en-US" sz="3200" dirty="0">
                <a:latin typeface="+mj-lt"/>
              </a:rPr>
              <a:t>2 point from the 12-yard line</a:t>
            </a:r>
          </a:p>
          <a:p>
            <a:pPr marL="285750" indent="-285750">
              <a:spcBef>
                <a:spcPts val="844"/>
              </a:spcBef>
              <a:buFont typeface="Arial" panose="020B0604020202020204" pitchFamily="34" charset="0"/>
              <a:buChar char="•"/>
              <a:defRPr/>
            </a:pPr>
            <a:r>
              <a:rPr lang="en-US" sz="3200" dirty="0">
                <a:latin typeface="+mj-lt"/>
              </a:rPr>
              <a:t>Safety – 2 points</a:t>
            </a:r>
          </a:p>
        </p:txBody>
      </p:sp>
      <p:pic>
        <p:nvPicPr>
          <p:cNvPr id="9" name="Picture 8" descr="A person running with a football">
            <a:extLst>
              <a:ext uri="{FF2B5EF4-FFF2-40B4-BE49-F238E27FC236}">
                <a16:creationId xmlns:a16="http://schemas.microsoft.com/office/drawing/2014/main" id="{13A78D2A-0952-ECF7-0C7E-4F31759CF051}"/>
              </a:ext>
            </a:extLst>
          </p:cNvPr>
          <p:cNvPicPr>
            <a:picLocks noChangeAspect="1"/>
          </p:cNvPicPr>
          <p:nvPr/>
        </p:nvPicPr>
        <p:blipFill rotWithShape="1">
          <a:blip r:embed="rId5"/>
          <a:srcRect r="31663"/>
          <a:stretch/>
        </p:blipFill>
        <p:spPr>
          <a:xfrm>
            <a:off x="7116133" y="1882075"/>
            <a:ext cx="4768733" cy="4652198"/>
          </a:xfrm>
          <a:prstGeom prst="rect">
            <a:avLst/>
          </a:prstGeom>
          <a:effectLst/>
        </p:spPr>
      </p:pic>
      <p:sp>
        <p:nvSpPr>
          <p:cNvPr id="5" name="Slide Number Placeholder 3">
            <a:extLst>
              <a:ext uri="{FF2B5EF4-FFF2-40B4-BE49-F238E27FC236}">
                <a16:creationId xmlns:a16="http://schemas.microsoft.com/office/drawing/2014/main" id="{D198DB2C-360A-94DF-9F04-63A22F4CDF5E}"/>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18</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2100524483"/>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3655136" y="2734400"/>
            <a:ext cx="4881728" cy="1389200"/>
          </a:xfrm>
        </p:spPr>
        <p:txBody>
          <a:bodyPr/>
          <a:lstStyle/>
          <a:p>
            <a:pPr algn="ctr"/>
            <a:r>
              <a:rPr lang="en-US" sz="6600" dirty="0"/>
              <a:t>OFFENSE</a:t>
            </a:r>
            <a:endParaRPr lang="en-US" sz="8000" dirty="0"/>
          </a:p>
        </p:txBody>
      </p:sp>
    </p:spTree>
    <p:custDataLst>
      <p:tags r:id="rId1"/>
    </p:custDataLst>
    <p:extLst>
      <p:ext uri="{BB962C8B-B14F-4D97-AF65-F5344CB8AC3E}">
        <p14:creationId xmlns:p14="http://schemas.microsoft.com/office/powerpoint/2010/main" val="45341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2</a:t>
            </a:fld>
            <a:r>
              <a:rPr lang="en-US" dirty="0">
                <a:solidFill>
                  <a:srgbClr val="000000"/>
                </a:solidFill>
              </a:rPr>
              <a:t> /  </a:t>
            </a:r>
            <a:r>
              <a:rPr lang="en-US" dirty="0">
                <a:solidFill>
                  <a:srgbClr val="000000"/>
                </a:solidFill>
                <a:latin typeface="Ubuntu"/>
                <a:cs typeface="Ubuntu"/>
              </a:rPr>
              <a:t>Special Olympics North America</a:t>
            </a:r>
          </a:p>
        </p:txBody>
      </p:sp>
      <p:sp>
        <p:nvSpPr>
          <p:cNvPr id="7" name="Subtitle 2"/>
          <p:cNvSpPr txBox="1">
            <a:spLocks/>
          </p:cNvSpPr>
          <p:nvPr/>
        </p:nvSpPr>
        <p:spPr>
          <a:xfrm>
            <a:off x="552860" y="863389"/>
            <a:ext cx="6032891" cy="930196"/>
          </a:xfrm>
          <a:prstGeom prst="rect">
            <a:avLst/>
          </a:prstGeom>
          <a:noFill/>
          <a:ln>
            <a:noFill/>
          </a:ln>
          <a:effectLst/>
        </p:spPr>
        <p:txBody>
          <a:bodyPr vert="horz" wrap="non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sz="4400" dirty="0">
                <a:solidFill>
                  <a:sysClr val="window" lastClr="FFFFFF"/>
                </a:solidFill>
                <a:effectLst/>
                <a:latin typeface="+mj-lt"/>
              </a:rPr>
              <a:t>OUR MOTIVATION</a:t>
            </a:r>
          </a:p>
        </p:txBody>
      </p:sp>
      <p:pic>
        <p:nvPicPr>
          <p:cNvPr id="5" name="Picture 4">
            <a:extLst>
              <a:ext uri="{FF2B5EF4-FFF2-40B4-BE49-F238E27FC236}">
                <a16:creationId xmlns:a16="http://schemas.microsoft.com/office/drawing/2014/main" id="{61748688-8CB4-D9B3-5A4A-4DBFC2010477}"/>
              </a:ext>
            </a:extLst>
          </p:cNvPr>
          <p:cNvPicPr>
            <a:picLocks noChangeAspect="1"/>
          </p:cNvPicPr>
          <p:nvPr/>
        </p:nvPicPr>
        <p:blipFill>
          <a:blip r:embed="rId5"/>
          <a:srcRect t="5936" r="19248" b="18319"/>
          <a:stretch/>
        </p:blipFill>
        <p:spPr>
          <a:xfrm>
            <a:off x="307134" y="1793582"/>
            <a:ext cx="3222723" cy="2015259"/>
          </a:xfrm>
          <a:prstGeom prst="rect">
            <a:avLst/>
          </a:prstGeom>
          <a:effectLst/>
        </p:spPr>
      </p:pic>
      <p:pic>
        <p:nvPicPr>
          <p:cNvPr id="2050" name="Picture 2" descr="Flag Football — Special Olympics USA Games">
            <a:extLst>
              <a:ext uri="{FF2B5EF4-FFF2-40B4-BE49-F238E27FC236}">
                <a16:creationId xmlns:a16="http://schemas.microsoft.com/office/drawing/2014/main" id="{07E4C4A3-015D-635C-E532-1B6620990A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814" t="10097" r="8434"/>
          <a:stretch/>
        </p:blipFill>
        <p:spPr bwMode="auto">
          <a:xfrm>
            <a:off x="307134" y="3942608"/>
            <a:ext cx="3222723" cy="238758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09978B7-98BE-C148-C0F9-7AE60BFFF7AC}"/>
              </a:ext>
            </a:extLst>
          </p:cNvPr>
          <p:cNvPicPr>
            <a:picLocks noChangeAspect="1"/>
          </p:cNvPicPr>
          <p:nvPr/>
        </p:nvPicPr>
        <p:blipFill>
          <a:blip r:embed="rId7"/>
          <a:stretch>
            <a:fillRect/>
          </a:stretch>
        </p:blipFill>
        <p:spPr>
          <a:xfrm>
            <a:off x="3628533" y="1793584"/>
            <a:ext cx="4881648" cy="4606923"/>
          </a:xfrm>
          <a:prstGeom prst="rect">
            <a:avLst/>
          </a:prstGeom>
          <a:effectLst/>
        </p:spPr>
      </p:pic>
      <p:pic>
        <p:nvPicPr>
          <p:cNvPr id="6" name="Picture 5">
            <a:extLst>
              <a:ext uri="{FF2B5EF4-FFF2-40B4-BE49-F238E27FC236}">
                <a16:creationId xmlns:a16="http://schemas.microsoft.com/office/drawing/2014/main" id="{13AFE518-812B-330E-2C6B-A9596DA6C600}"/>
              </a:ext>
            </a:extLst>
          </p:cNvPr>
          <p:cNvPicPr>
            <a:picLocks noChangeAspect="1"/>
          </p:cNvPicPr>
          <p:nvPr/>
        </p:nvPicPr>
        <p:blipFill>
          <a:blip r:embed="rId8"/>
          <a:srcRect l="22562" t="3540" b="9152"/>
          <a:stretch/>
        </p:blipFill>
        <p:spPr>
          <a:xfrm>
            <a:off x="8608857" y="3942608"/>
            <a:ext cx="3276008" cy="2457899"/>
          </a:xfrm>
          <a:prstGeom prst="rect">
            <a:avLst/>
          </a:prstGeom>
          <a:effectLst/>
        </p:spPr>
      </p:pic>
      <p:pic>
        <p:nvPicPr>
          <p:cNvPr id="9" name="Picture 8">
            <a:extLst>
              <a:ext uri="{FF2B5EF4-FFF2-40B4-BE49-F238E27FC236}">
                <a16:creationId xmlns:a16="http://schemas.microsoft.com/office/drawing/2014/main" id="{45D908B0-840B-21DA-472C-51B3769981A3}"/>
              </a:ext>
            </a:extLst>
          </p:cNvPr>
          <p:cNvPicPr>
            <a:picLocks noChangeAspect="1"/>
          </p:cNvPicPr>
          <p:nvPr/>
        </p:nvPicPr>
        <p:blipFill>
          <a:blip r:embed="rId9"/>
          <a:srcRect l="15825" t="4284" b="17904"/>
          <a:stretch/>
        </p:blipFill>
        <p:spPr>
          <a:xfrm>
            <a:off x="8608857" y="1793584"/>
            <a:ext cx="3276008" cy="2015257"/>
          </a:xfrm>
          <a:prstGeom prst="rect">
            <a:avLst/>
          </a:prstGeom>
          <a:effectLst/>
        </p:spPr>
      </p:pic>
    </p:spTree>
    <p:custDataLst>
      <p:tags r:id="rId1"/>
    </p:custDataLst>
    <p:extLst>
      <p:ext uri="{BB962C8B-B14F-4D97-AF65-F5344CB8AC3E}">
        <p14:creationId xmlns:p14="http://schemas.microsoft.com/office/powerpoint/2010/main" val="50019070"/>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695225"/>
            <a:ext cx="9402431" cy="1046064"/>
          </a:xfrm>
        </p:spPr>
        <p:txBody>
          <a:bodyPr wrap="square" anchor="ctr">
            <a:normAutofit/>
          </a:bodyPr>
          <a:lstStyle/>
          <a:p>
            <a:r>
              <a:rPr lang="en-US" dirty="0"/>
              <a:t>Formations</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F2C012F-8075-A14E-1956-E73DA0E0073B}"/>
              </a:ext>
            </a:extLst>
          </p:cNvPr>
          <p:cNvSpPr txBox="1"/>
          <p:nvPr/>
        </p:nvSpPr>
        <p:spPr>
          <a:xfrm>
            <a:off x="738722" y="2265870"/>
            <a:ext cx="4726815" cy="3703578"/>
          </a:xfrm>
          <a:prstGeom prst="rect">
            <a:avLst/>
          </a:prstGeom>
          <a:noFill/>
        </p:spPr>
        <p:txBody>
          <a:bodyPr wrap="square">
            <a:spAutoFit/>
          </a:bodyPr>
          <a:lstStyle/>
          <a:p>
            <a:pPr marL="285750" indent="-285750">
              <a:lnSpc>
                <a:spcPct val="150000"/>
              </a:lnSpc>
              <a:spcBef>
                <a:spcPts val="844"/>
              </a:spcBef>
              <a:buFont typeface="Arial" panose="020B0604020202020204" pitchFamily="34" charset="0"/>
              <a:buChar char="•"/>
              <a:defRPr/>
            </a:pPr>
            <a:r>
              <a:rPr lang="en-US" sz="3200" dirty="0">
                <a:latin typeface="+mj-lt"/>
              </a:rPr>
              <a:t>Line of Scrimmage</a:t>
            </a:r>
          </a:p>
          <a:p>
            <a:pPr marL="285750" indent="-285750">
              <a:lnSpc>
                <a:spcPct val="150000"/>
              </a:lnSpc>
              <a:spcBef>
                <a:spcPts val="844"/>
              </a:spcBef>
              <a:buFont typeface="Arial" panose="020B0604020202020204" pitchFamily="34" charset="0"/>
              <a:buChar char="•"/>
              <a:defRPr/>
            </a:pPr>
            <a:r>
              <a:rPr lang="en-US" sz="3200" dirty="0">
                <a:latin typeface="+mj-lt"/>
              </a:rPr>
              <a:t>The Snap</a:t>
            </a:r>
          </a:p>
          <a:p>
            <a:pPr marL="285750" indent="-285750">
              <a:lnSpc>
                <a:spcPct val="150000"/>
              </a:lnSpc>
              <a:spcBef>
                <a:spcPts val="844"/>
              </a:spcBef>
              <a:buFont typeface="Arial" panose="020B0604020202020204" pitchFamily="34" charset="0"/>
              <a:buChar char="•"/>
              <a:defRPr/>
            </a:pPr>
            <a:r>
              <a:rPr lang="en-US" sz="3200" dirty="0">
                <a:latin typeface="+mj-lt"/>
              </a:rPr>
              <a:t>Motion</a:t>
            </a:r>
          </a:p>
          <a:p>
            <a:pPr marL="285750" indent="-285750">
              <a:lnSpc>
                <a:spcPct val="150000"/>
              </a:lnSpc>
              <a:spcBef>
                <a:spcPts val="844"/>
              </a:spcBef>
              <a:buFont typeface="Arial" panose="020B0604020202020204" pitchFamily="34" charset="0"/>
              <a:buChar char="•"/>
              <a:defRPr/>
            </a:pPr>
            <a:r>
              <a:rPr lang="en-US" sz="3200" dirty="0">
                <a:latin typeface="+mj-lt"/>
              </a:rPr>
              <a:t>Shifts</a:t>
            </a:r>
            <a:endParaRPr lang="en-US" sz="2000" dirty="0">
              <a:latin typeface="+mj-lt"/>
            </a:endParaRPr>
          </a:p>
          <a:p>
            <a:pPr>
              <a:spcBef>
                <a:spcPts val="844"/>
              </a:spcBef>
              <a:defRPr/>
            </a:pPr>
            <a:endParaRPr lang="en-US" sz="1600" dirty="0">
              <a:latin typeface="+mj-lt"/>
            </a:endParaRPr>
          </a:p>
        </p:txBody>
      </p:sp>
      <p:pic>
        <p:nvPicPr>
          <p:cNvPr id="7" name="Picture 6" descr="A group of people playing football&#10;&#10;Description automatically generated">
            <a:extLst>
              <a:ext uri="{FF2B5EF4-FFF2-40B4-BE49-F238E27FC236}">
                <a16:creationId xmlns:a16="http://schemas.microsoft.com/office/drawing/2014/main" id="{21D6428A-1A44-C3E4-805E-5FA51F4B9A3C}"/>
              </a:ext>
            </a:extLst>
          </p:cNvPr>
          <p:cNvPicPr>
            <a:picLocks noChangeAspect="1"/>
          </p:cNvPicPr>
          <p:nvPr/>
        </p:nvPicPr>
        <p:blipFill>
          <a:blip r:embed="rId5"/>
          <a:stretch>
            <a:fillRect/>
          </a:stretch>
        </p:blipFill>
        <p:spPr>
          <a:xfrm>
            <a:off x="5594207" y="1872655"/>
            <a:ext cx="6246694" cy="4164463"/>
          </a:xfrm>
          <a:prstGeom prst="rect">
            <a:avLst/>
          </a:prstGeom>
          <a:effectLst/>
        </p:spPr>
      </p:pic>
      <p:sp>
        <p:nvSpPr>
          <p:cNvPr id="5" name="Slide Number Placeholder 3">
            <a:extLst>
              <a:ext uri="{FF2B5EF4-FFF2-40B4-BE49-F238E27FC236}">
                <a16:creationId xmlns:a16="http://schemas.microsoft.com/office/drawing/2014/main" id="{E77DD230-6484-E711-91C4-593C02042FFA}"/>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20</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2804149681"/>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695225"/>
            <a:ext cx="9402431" cy="1046064"/>
          </a:xfrm>
        </p:spPr>
        <p:txBody>
          <a:bodyPr wrap="square" anchor="ctr">
            <a:normAutofit/>
          </a:bodyPr>
          <a:lstStyle/>
          <a:p>
            <a:r>
              <a:rPr lang="en-US" dirty="0"/>
              <a:t>Running – Key Points</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F2C012F-8075-A14E-1956-E73DA0E0073B}"/>
              </a:ext>
            </a:extLst>
          </p:cNvPr>
          <p:cNvSpPr txBox="1"/>
          <p:nvPr/>
        </p:nvSpPr>
        <p:spPr>
          <a:xfrm>
            <a:off x="726286" y="2010114"/>
            <a:ext cx="5030550" cy="3929281"/>
          </a:xfrm>
          <a:prstGeom prst="rect">
            <a:avLst/>
          </a:prstGeom>
          <a:noFill/>
        </p:spPr>
        <p:txBody>
          <a:bodyPr wrap="square">
            <a:spAutoFit/>
          </a:bodyPr>
          <a:lstStyle/>
          <a:p>
            <a:pPr marL="285750" indent="-285750">
              <a:spcBef>
                <a:spcPts val="844"/>
              </a:spcBef>
              <a:buFont typeface="Arial" panose="020B0604020202020204" pitchFamily="34" charset="0"/>
              <a:buChar char="•"/>
              <a:defRPr/>
            </a:pPr>
            <a:r>
              <a:rPr lang="en-US" sz="2400" dirty="0">
                <a:latin typeface="+mj-lt"/>
              </a:rPr>
              <a:t>Quarterback cannot advance the ball across the line of scrimmage at any point</a:t>
            </a:r>
          </a:p>
          <a:p>
            <a:pPr marL="285750" indent="-285750">
              <a:spcBef>
                <a:spcPts val="844"/>
              </a:spcBef>
              <a:buFont typeface="Arial" panose="020B0604020202020204" pitchFamily="34" charset="0"/>
              <a:buChar char="•"/>
              <a:defRPr/>
            </a:pPr>
            <a:r>
              <a:rPr lang="en-US" sz="2400" dirty="0">
                <a:latin typeface="+mj-lt"/>
              </a:rPr>
              <a:t>Handoffs only – no pitches/tosses</a:t>
            </a:r>
          </a:p>
          <a:p>
            <a:pPr marL="285750" indent="-285750">
              <a:spcBef>
                <a:spcPts val="844"/>
              </a:spcBef>
              <a:buFont typeface="Arial" panose="020B0604020202020204" pitchFamily="34" charset="0"/>
              <a:buChar char="•"/>
              <a:defRPr/>
            </a:pPr>
            <a:r>
              <a:rPr lang="en-US" sz="2400" dirty="0">
                <a:latin typeface="+mj-lt"/>
              </a:rPr>
              <a:t>No diving, hurdling, stiff arm, or flag guarding</a:t>
            </a:r>
          </a:p>
          <a:p>
            <a:pPr marL="285750" indent="-285750">
              <a:spcBef>
                <a:spcPts val="844"/>
              </a:spcBef>
              <a:buFont typeface="Arial" panose="020B0604020202020204" pitchFamily="34" charset="0"/>
              <a:buChar char="•"/>
              <a:defRPr/>
            </a:pPr>
            <a:r>
              <a:rPr lang="en-US" sz="2400" dirty="0">
                <a:latin typeface="+mj-lt"/>
              </a:rPr>
              <a:t>No run zones</a:t>
            </a:r>
          </a:p>
          <a:p>
            <a:pPr marL="285750" indent="-285750">
              <a:spcBef>
                <a:spcPts val="844"/>
              </a:spcBef>
              <a:buFont typeface="Arial" panose="020B0604020202020204" pitchFamily="34" charset="0"/>
              <a:buChar char="•"/>
              <a:defRPr/>
            </a:pPr>
            <a:r>
              <a:rPr lang="en-US" sz="2400" dirty="0">
                <a:latin typeface="+mj-lt"/>
              </a:rPr>
              <a:t>Screen Blocking</a:t>
            </a:r>
          </a:p>
          <a:p>
            <a:pPr marL="285750" indent="-285750">
              <a:spcBef>
                <a:spcPts val="844"/>
              </a:spcBef>
              <a:buFont typeface="Arial" panose="020B0604020202020204" pitchFamily="34" charset="0"/>
              <a:buChar char="•"/>
              <a:defRPr/>
            </a:pPr>
            <a:endParaRPr lang="en-US" sz="2400" dirty="0">
              <a:latin typeface="+mj-lt"/>
            </a:endParaRPr>
          </a:p>
        </p:txBody>
      </p:sp>
      <p:pic>
        <p:nvPicPr>
          <p:cNvPr id="10" name="Picture 9" descr="A person running with a person in a uniform">
            <a:extLst>
              <a:ext uri="{FF2B5EF4-FFF2-40B4-BE49-F238E27FC236}">
                <a16:creationId xmlns:a16="http://schemas.microsoft.com/office/drawing/2014/main" id="{845BA385-D671-92AE-7DB6-3550FB70A61C}"/>
              </a:ext>
            </a:extLst>
          </p:cNvPr>
          <p:cNvPicPr>
            <a:picLocks noChangeAspect="1"/>
          </p:cNvPicPr>
          <p:nvPr/>
        </p:nvPicPr>
        <p:blipFill rotWithShape="1">
          <a:blip r:embed="rId5"/>
          <a:srcRect l="4946" r="13551"/>
          <a:stretch/>
        </p:blipFill>
        <p:spPr>
          <a:xfrm>
            <a:off x="6248400" y="1861736"/>
            <a:ext cx="5626991" cy="4602625"/>
          </a:xfrm>
          <a:prstGeom prst="rect">
            <a:avLst/>
          </a:prstGeom>
          <a:effectLst/>
        </p:spPr>
      </p:pic>
      <p:sp>
        <p:nvSpPr>
          <p:cNvPr id="5" name="Slide Number Placeholder 3">
            <a:extLst>
              <a:ext uri="{FF2B5EF4-FFF2-40B4-BE49-F238E27FC236}">
                <a16:creationId xmlns:a16="http://schemas.microsoft.com/office/drawing/2014/main" id="{1CD63859-7D60-A572-B884-27AA70C298C1}"/>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21</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3772028885"/>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695225"/>
            <a:ext cx="9402431" cy="1046064"/>
          </a:xfrm>
        </p:spPr>
        <p:txBody>
          <a:bodyPr wrap="square" anchor="ctr">
            <a:normAutofit/>
          </a:bodyPr>
          <a:lstStyle/>
          <a:p>
            <a:r>
              <a:rPr lang="en-US" dirty="0"/>
              <a:t>Passing – Key Points</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F2C012F-8075-A14E-1956-E73DA0E0073B}"/>
              </a:ext>
            </a:extLst>
          </p:cNvPr>
          <p:cNvSpPr txBox="1"/>
          <p:nvPr/>
        </p:nvSpPr>
        <p:spPr>
          <a:xfrm>
            <a:off x="726286" y="2010113"/>
            <a:ext cx="7973214" cy="4134465"/>
          </a:xfrm>
          <a:prstGeom prst="rect">
            <a:avLst/>
          </a:prstGeom>
          <a:noFill/>
        </p:spPr>
        <p:txBody>
          <a:bodyPr wrap="square">
            <a:spAutoFit/>
          </a:bodyPr>
          <a:lstStyle/>
          <a:p>
            <a:pPr marL="285750" indent="-285750">
              <a:lnSpc>
                <a:spcPct val="150000"/>
              </a:lnSpc>
              <a:spcBef>
                <a:spcPts val="844"/>
              </a:spcBef>
              <a:buFont typeface="Arial" panose="020B0604020202020204" pitchFamily="34" charset="0"/>
              <a:buChar char="•"/>
              <a:defRPr/>
            </a:pPr>
            <a:r>
              <a:rPr lang="en-US" sz="2400" dirty="0">
                <a:latin typeface="+mj-lt"/>
              </a:rPr>
              <a:t>Passes must be forward and across the line of scrimmage</a:t>
            </a:r>
          </a:p>
          <a:p>
            <a:pPr marL="285750" indent="-285750">
              <a:lnSpc>
                <a:spcPct val="150000"/>
              </a:lnSpc>
              <a:spcBef>
                <a:spcPts val="844"/>
              </a:spcBef>
              <a:buFont typeface="Arial" panose="020B0604020202020204" pitchFamily="34" charset="0"/>
              <a:buChar char="•"/>
              <a:defRPr/>
            </a:pPr>
            <a:r>
              <a:rPr lang="en-US" sz="2400" dirty="0">
                <a:latin typeface="+mj-lt"/>
              </a:rPr>
              <a:t>All players eligible to receive passes </a:t>
            </a:r>
          </a:p>
          <a:p>
            <a:pPr marL="285750" indent="-285750">
              <a:lnSpc>
                <a:spcPct val="150000"/>
              </a:lnSpc>
              <a:spcBef>
                <a:spcPts val="844"/>
              </a:spcBef>
              <a:buFont typeface="Arial" panose="020B0604020202020204" pitchFamily="34" charset="0"/>
              <a:buChar char="•"/>
              <a:defRPr/>
            </a:pPr>
            <a:r>
              <a:rPr lang="en-US" sz="2400" dirty="0">
                <a:latin typeface="+mj-lt"/>
              </a:rPr>
              <a:t>Players may dive to catch a pass but not to gain extra yards</a:t>
            </a:r>
          </a:p>
          <a:p>
            <a:pPr marL="285750" indent="-285750">
              <a:lnSpc>
                <a:spcPct val="150000"/>
              </a:lnSpc>
              <a:spcBef>
                <a:spcPts val="844"/>
              </a:spcBef>
              <a:buFont typeface="Arial" panose="020B0604020202020204" pitchFamily="34" charset="0"/>
              <a:buChar char="•"/>
              <a:defRPr/>
            </a:pPr>
            <a:r>
              <a:rPr lang="en-US" sz="2400" dirty="0">
                <a:latin typeface="+mj-lt"/>
              </a:rPr>
              <a:t>Must have 1 foot in bounds when making a catch</a:t>
            </a:r>
          </a:p>
          <a:p>
            <a:pPr marL="285750" indent="-285750">
              <a:spcBef>
                <a:spcPts val="844"/>
              </a:spcBef>
              <a:buFont typeface="Arial" panose="020B0604020202020204" pitchFamily="34" charset="0"/>
              <a:buChar char="•"/>
              <a:defRPr/>
            </a:pPr>
            <a:endParaRPr lang="en-US" sz="2000" dirty="0">
              <a:latin typeface="+mj-lt"/>
            </a:endParaRPr>
          </a:p>
        </p:txBody>
      </p:sp>
      <p:pic>
        <p:nvPicPr>
          <p:cNvPr id="8" name="Picture 7" descr="A person catching a football&#10;&#10;Description automatically generated">
            <a:extLst>
              <a:ext uri="{FF2B5EF4-FFF2-40B4-BE49-F238E27FC236}">
                <a16:creationId xmlns:a16="http://schemas.microsoft.com/office/drawing/2014/main" id="{16639DD6-24EE-EBAB-C6D0-84A17BBE2762}"/>
              </a:ext>
            </a:extLst>
          </p:cNvPr>
          <p:cNvPicPr>
            <a:picLocks noChangeAspect="1"/>
          </p:cNvPicPr>
          <p:nvPr/>
        </p:nvPicPr>
        <p:blipFill>
          <a:blip r:embed="rId5"/>
          <a:stretch>
            <a:fillRect/>
          </a:stretch>
        </p:blipFill>
        <p:spPr>
          <a:xfrm>
            <a:off x="8835242" y="1829475"/>
            <a:ext cx="3043314" cy="4564217"/>
          </a:xfrm>
          <a:prstGeom prst="rect">
            <a:avLst/>
          </a:prstGeom>
          <a:effectLst/>
        </p:spPr>
      </p:pic>
      <p:sp>
        <p:nvSpPr>
          <p:cNvPr id="5" name="Slide Number Placeholder 3">
            <a:extLst>
              <a:ext uri="{FF2B5EF4-FFF2-40B4-BE49-F238E27FC236}">
                <a16:creationId xmlns:a16="http://schemas.microsoft.com/office/drawing/2014/main" id="{B200318B-07E3-B827-0F44-ED4E75468D0E}"/>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22</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2216874855"/>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3655136" y="2734400"/>
            <a:ext cx="4881728" cy="1389200"/>
          </a:xfrm>
        </p:spPr>
        <p:txBody>
          <a:bodyPr/>
          <a:lstStyle/>
          <a:p>
            <a:pPr algn="ctr"/>
            <a:r>
              <a:rPr lang="en-US" sz="6600" dirty="0"/>
              <a:t>DEFENSE</a:t>
            </a:r>
            <a:endParaRPr lang="en-US" sz="8000" dirty="0"/>
          </a:p>
        </p:txBody>
      </p:sp>
    </p:spTree>
    <p:custDataLst>
      <p:tags r:id="rId1"/>
    </p:custDataLst>
    <p:extLst>
      <p:ext uri="{BB962C8B-B14F-4D97-AF65-F5344CB8AC3E}">
        <p14:creationId xmlns:p14="http://schemas.microsoft.com/office/powerpoint/2010/main" val="37277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20" y="690397"/>
            <a:ext cx="9402431" cy="1046064"/>
          </a:xfrm>
        </p:spPr>
        <p:txBody>
          <a:bodyPr wrap="square" anchor="ctr">
            <a:normAutofit/>
          </a:bodyPr>
          <a:lstStyle/>
          <a:p>
            <a:r>
              <a:rPr lang="en-US" dirty="0"/>
              <a:t>Flag Pulling</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F2C012F-8075-A14E-1956-E73DA0E0073B}"/>
              </a:ext>
            </a:extLst>
          </p:cNvPr>
          <p:cNvSpPr txBox="1"/>
          <p:nvPr/>
        </p:nvSpPr>
        <p:spPr>
          <a:xfrm>
            <a:off x="1055620" y="2010113"/>
            <a:ext cx="5040380" cy="3724096"/>
          </a:xfrm>
          <a:prstGeom prst="rect">
            <a:avLst/>
          </a:prstGeom>
          <a:noFill/>
        </p:spPr>
        <p:txBody>
          <a:bodyPr wrap="square">
            <a:spAutoFit/>
          </a:bodyPr>
          <a:lstStyle/>
          <a:p>
            <a:pPr marL="285750" indent="-285750">
              <a:spcBef>
                <a:spcPts val="844"/>
              </a:spcBef>
              <a:buFont typeface="Arial" panose="020B0604020202020204" pitchFamily="34" charset="0"/>
              <a:buChar char="•"/>
              <a:defRPr/>
            </a:pPr>
            <a:r>
              <a:rPr lang="en-US" sz="2400" dirty="0">
                <a:latin typeface="+mj-lt"/>
              </a:rPr>
              <a:t>A play is over when the defender pulls the ball carriers flag</a:t>
            </a:r>
          </a:p>
          <a:p>
            <a:pPr marL="285750" indent="-285750">
              <a:spcBef>
                <a:spcPts val="844"/>
              </a:spcBef>
              <a:buFont typeface="Arial" panose="020B0604020202020204" pitchFamily="34" charset="0"/>
              <a:buChar char="•"/>
              <a:defRPr/>
            </a:pPr>
            <a:r>
              <a:rPr lang="en-US" sz="2400" dirty="0">
                <a:latin typeface="+mj-lt"/>
              </a:rPr>
              <a:t>Ball carrier must have full possession before a legal pull can take place</a:t>
            </a:r>
          </a:p>
          <a:p>
            <a:pPr marL="285750" indent="-285750">
              <a:spcBef>
                <a:spcPts val="844"/>
              </a:spcBef>
              <a:buFont typeface="Arial" panose="020B0604020202020204" pitchFamily="34" charset="0"/>
              <a:buChar char="•"/>
              <a:defRPr/>
            </a:pPr>
            <a:r>
              <a:rPr lang="en-US" sz="2400" dirty="0">
                <a:latin typeface="+mj-lt"/>
              </a:rPr>
              <a:t>Flag guarding – Ball carrier cannot obstruct defenders access to flags</a:t>
            </a:r>
          </a:p>
          <a:p>
            <a:pPr marL="285750" indent="-285750">
              <a:spcBef>
                <a:spcPts val="844"/>
              </a:spcBef>
              <a:buFont typeface="Arial" panose="020B0604020202020204" pitchFamily="34" charset="0"/>
              <a:buChar char="•"/>
              <a:defRPr/>
            </a:pPr>
            <a:endParaRPr lang="en-US" sz="2400" dirty="0">
              <a:latin typeface="+mj-lt"/>
            </a:endParaRPr>
          </a:p>
        </p:txBody>
      </p:sp>
      <p:pic>
        <p:nvPicPr>
          <p:cNvPr id="7" name="Picture 6" descr="A group of people playing football">
            <a:extLst>
              <a:ext uri="{FF2B5EF4-FFF2-40B4-BE49-F238E27FC236}">
                <a16:creationId xmlns:a16="http://schemas.microsoft.com/office/drawing/2014/main" id="{3B28425D-4915-427E-41E0-3E2BDFC0489F}"/>
              </a:ext>
            </a:extLst>
          </p:cNvPr>
          <p:cNvPicPr>
            <a:picLocks noChangeAspect="1"/>
          </p:cNvPicPr>
          <p:nvPr/>
        </p:nvPicPr>
        <p:blipFill rotWithShape="1">
          <a:blip r:embed="rId5"/>
          <a:srcRect l="10597" r="18477"/>
          <a:stretch/>
        </p:blipFill>
        <p:spPr>
          <a:xfrm>
            <a:off x="6923314" y="1876982"/>
            <a:ext cx="4928260" cy="4632244"/>
          </a:xfrm>
          <a:prstGeom prst="rect">
            <a:avLst/>
          </a:prstGeom>
          <a:effectLst/>
        </p:spPr>
      </p:pic>
      <p:sp>
        <p:nvSpPr>
          <p:cNvPr id="5" name="Slide Number Placeholder 3">
            <a:extLst>
              <a:ext uri="{FF2B5EF4-FFF2-40B4-BE49-F238E27FC236}">
                <a16:creationId xmlns:a16="http://schemas.microsoft.com/office/drawing/2014/main" id="{3E1B875B-1429-FB9E-58AB-8462870CEBE3}"/>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24</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1598228139"/>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695225"/>
            <a:ext cx="9402431" cy="1046064"/>
          </a:xfrm>
        </p:spPr>
        <p:txBody>
          <a:bodyPr wrap="square" anchor="ctr">
            <a:normAutofit/>
          </a:bodyPr>
          <a:lstStyle/>
          <a:p>
            <a:r>
              <a:rPr lang="en-US" dirty="0"/>
              <a:t>Pass Rush</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F2C012F-8075-A14E-1956-E73DA0E0073B}"/>
              </a:ext>
            </a:extLst>
          </p:cNvPr>
          <p:cNvSpPr txBox="1"/>
          <p:nvPr/>
        </p:nvSpPr>
        <p:spPr>
          <a:xfrm>
            <a:off x="5929317" y="2010114"/>
            <a:ext cx="5934131" cy="3724096"/>
          </a:xfrm>
          <a:prstGeom prst="rect">
            <a:avLst/>
          </a:prstGeom>
          <a:noFill/>
        </p:spPr>
        <p:txBody>
          <a:bodyPr wrap="square">
            <a:spAutoFit/>
          </a:bodyPr>
          <a:lstStyle/>
          <a:p>
            <a:pPr marL="285750" indent="-285750">
              <a:spcBef>
                <a:spcPts val="844"/>
              </a:spcBef>
              <a:buFont typeface="Arial" panose="020B0604020202020204" pitchFamily="34" charset="0"/>
              <a:buChar char="•"/>
              <a:defRPr/>
            </a:pPr>
            <a:r>
              <a:rPr lang="en-US" sz="2400" dirty="0">
                <a:latin typeface="+mj-lt"/>
              </a:rPr>
              <a:t>Rushers must start at least 7 yards from line of scrimmage when ball is snapped</a:t>
            </a:r>
          </a:p>
          <a:p>
            <a:pPr marL="285750" indent="-285750">
              <a:spcBef>
                <a:spcPts val="844"/>
              </a:spcBef>
              <a:buFont typeface="Arial" panose="020B0604020202020204" pitchFamily="34" charset="0"/>
              <a:buChar char="•"/>
              <a:defRPr/>
            </a:pPr>
            <a:r>
              <a:rPr lang="en-US" sz="2400" dirty="0">
                <a:latin typeface="+mj-lt"/>
              </a:rPr>
              <a:t>This spot is marked by a cone or special marker designated by officials or volunteers</a:t>
            </a:r>
          </a:p>
          <a:p>
            <a:pPr marL="285750" indent="-285750">
              <a:spcBef>
                <a:spcPts val="844"/>
              </a:spcBef>
              <a:buFont typeface="Arial" panose="020B0604020202020204" pitchFamily="34" charset="0"/>
              <a:buChar char="•"/>
              <a:defRPr/>
            </a:pPr>
            <a:r>
              <a:rPr lang="en-US" sz="2400" dirty="0">
                <a:latin typeface="+mj-lt"/>
              </a:rPr>
              <a:t>Players not rushing QB can defend Line of scrimmage.</a:t>
            </a:r>
          </a:p>
          <a:p>
            <a:pPr marL="285750" indent="-285750">
              <a:spcBef>
                <a:spcPts val="844"/>
              </a:spcBef>
              <a:buFont typeface="Arial" panose="020B0604020202020204" pitchFamily="34" charset="0"/>
              <a:buChar char="•"/>
              <a:defRPr/>
            </a:pPr>
            <a:r>
              <a:rPr lang="en-US" sz="2400" dirty="0">
                <a:latin typeface="+mj-lt"/>
              </a:rPr>
              <a:t>Once QB hands ball off all players can rush</a:t>
            </a:r>
          </a:p>
        </p:txBody>
      </p:sp>
      <p:pic>
        <p:nvPicPr>
          <p:cNvPr id="8" name="Picture 7" descr="A group of people playing football&#10;&#10;Description automatically generated">
            <a:extLst>
              <a:ext uri="{FF2B5EF4-FFF2-40B4-BE49-F238E27FC236}">
                <a16:creationId xmlns:a16="http://schemas.microsoft.com/office/drawing/2014/main" id="{E7BCBA9E-DB79-69ED-BFC5-9F82DEBFC489}"/>
              </a:ext>
            </a:extLst>
          </p:cNvPr>
          <p:cNvPicPr>
            <a:picLocks noChangeAspect="1"/>
          </p:cNvPicPr>
          <p:nvPr/>
        </p:nvPicPr>
        <p:blipFill rotWithShape="1">
          <a:blip r:embed="rId5"/>
          <a:srcRect l="9754" t="-864" r="11849" b="864"/>
          <a:stretch/>
        </p:blipFill>
        <p:spPr>
          <a:xfrm>
            <a:off x="738722" y="1856895"/>
            <a:ext cx="5063510" cy="4305880"/>
          </a:xfrm>
          <a:prstGeom prst="rect">
            <a:avLst/>
          </a:prstGeom>
          <a:effectLst/>
        </p:spPr>
      </p:pic>
      <p:sp>
        <p:nvSpPr>
          <p:cNvPr id="5" name="Slide Number Placeholder 3">
            <a:extLst>
              <a:ext uri="{FF2B5EF4-FFF2-40B4-BE49-F238E27FC236}">
                <a16:creationId xmlns:a16="http://schemas.microsoft.com/office/drawing/2014/main" id="{29844C5C-2AB8-00B0-6E56-0C37F2255417}"/>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25</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172874509"/>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FBF9866-4721-AC40-7789-0FA5B9432D6B}"/>
              </a:ext>
            </a:extLst>
          </p:cNvPr>
          <p:cNvPicPr>
            <a:picLocks noChangeAspect="1"/>
          </p:cNvPicPr>
          <p:nvPr/>
        </p:nvPicPr>
        <p:blipFill>
          <a:blip r:embed="rId5"/>
          <a:srcRect l="957" t="21377" r="2778" b="26021"/>
          <a:stretch/>
        </p:blipFill>
        <p:spPr>
          <a:xfrm>
            <a:off x="0" y="947057"/>
            <a:ext cx="12192000" cy="4441371"/>
          </a:xfrm>
          <a:prstGeom prst="rect">
            <a:avLst/>
          </a:prstGeom>
          <a:effectLst>
            <a:glow rad="63500">
              <a:schemeClr val="accent4">
                <a:satMod val="175000"/>
                <a:alpha val="40000"/>
              </a:schemeClr>
            </a:glow>
          </a:effectLst>
        </p:spPr>
      </p:pic>
      <p:sp>
        <p:nvSpPr>
          <p:cNvPr id="8" name="Title 7"/>
          <p:cNvSpPr>
            <a:spLocks noGrp="1"/>
          </p:cNvSpPr>
          <p:nvPr>
            <p:ph type="ctrTitle"/>
          </p:nvPr>
        </p:nvSpPr>
        <p:spPr>
          <a:xfrm>
            <a:off x="3655136" y="5468800"/>
            <a:ext cx="4881728" cy="1389200"/>
          </a:xfrm>
        </p:spPr>
        <p:txBody>
          <a:bodyPr/>
          <a:lstStyle/>
          <a:p>
            <a:pPr algn="ctr"/>
            <a:r>
              <a:rPr lang="en-US" sz="6600" dirty="0"/>
              <a:t>UNIFIED</a:t>
            </a:r>
          </a:p>
        </p:txBody>
      </p:sp>
    </p:spTree>
    <p:custDataLst>
      <p:tags r:id="rId1"/>
    </p:custDataLst>
    <p:extLst>
      <p:ext uri="{BB962C8B-B14F-4D97-AF65-F5344CB8AC3E}">
        <p14:creationId xmlns:p14="http://schemas.microsoft.com/office/powerpoint/2010/main" val="398595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6286" y="695225"/>
            <a:ext cx="9402431" cy="1046064"/>
          </a:xfrm>
        </p:spPr>
        <p:txBody>
          <a:bodyPr wrap="square" anchor="ctr">
            <a:normAutofit/>
          </a:bodyPr>
          <a:lstStyle/>
          <a:p>
            <a:r>
              <a:rPr lang="en-US" dirty="0"/>
              <a:t>Unified</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F2C012F-8075-A14E-1956-E73DA0E0073B}"/>
              </a:ext>
            </a:extLst>
          </p:cNvPr>
          <p:cNvSpPr txBox="1"/>
          <p:nvPr/>
        </p:nvSpPr>
        <p:spPr>
          <a:xfrm>
            <a:off x="6096000" y="1841906"/>
            <a:ext cx="5755574" cy="4653262"/>
          </a:xfrm>
          <a:prstGeom prst="rect">
            <a:avLst/>
          </a:prstGeom>
          <a:noFill/>
        </p:spPr>
        <p:txBody>
          <a:bodyPr wrap="square">
            <a:spAutoFit/>
          </a:bodyPr>
          <a:lstStyle/>
          <a:p>
            <a:pPr marL="285750" indent="-285750">
              <a:lnSpc>
                <a:spcPct val="150000"/>
              </a:lnSpc>
              <a:spcBef>
                <a:spcPts val="844"/>
              </a:spcBef>
              <a:buFont typeface="Arial" panose="020B0604020202020204" pitchFamily="34" charset="0"/>
              <a:buChar char="•"/>
              <a:defRPr/>
            </a:pPr>
            <a:r>
              <a:rPr lang="en-US" sz="2400" dirty="0">
                <a:latin typeface="+mj-lt"/>
              </a:rPr>
              <a:t>The line-up shall never exceed three (3) athletes and two (2) partners. </a:t>
            </a:r>
          </a:p>
          <a:p>
            <a:pPr marL="285750" indent="-285750">
              <a:lnSpc>
                <a:spcPct val="150000"/>
              </a:lnSpc>
              <a:spcBef>
                <a:spcPts val="844"/>
              </a:spcBef>
              <a:buFont typeface="Arial" panose="020B0604020202020204" pitchFamily="34" charset="0"/>
              <a:buChar char="•"/>
              <a:defRPr/>
            </a:pPr>
            <a:r>
              <a:rPr lang="en-US" sz="2400" dirty="0">
                <a:latin typeface="+mj-lt"/>
              </a:rPr>
              <a:t>Partners may NOT pass to another partner. (handoffs ok)</a:t>
            </a:r>
          </a:p>
          <a:p>
            <a:pPr marL="285750" indent="-285750">
              <a:lnSpc>
                <a:spcPct val="150000"/>
              </a:lnSpc>
              <a:spcBef>
                <a:spcPts val="844"/>
              </a:spcBef>
              <a:buFont typeface="Arial" panose="020B0604020202020204" pitchFamily="34" charset="0"/>
              <a:buChar char="•"/>
              <a:defRPr/>
            </a:pPr>
            <a:r>
              <a:rPr lang="en-US" sz="2400" dirty="0">
                <a:latin typeface="+mj-lt"/>
              </a:rPr>
              <a:t>All teams are expected to adhere to and perform under the Special Olympics Unified Sports® Principle of Meaningful Involvement. </a:t>
            </a:r>
          </a:p>
        </p:txBody>
      </p:sp>
      <p:pic>
        <p:nvPicPr>
          <p:cNvPr id="7" name="Picture 6" descr="A group of people on a field&#10;&#10;Description automatically generated">
            <a:extLst>
              <a:ext uri="{FF2B5EF4-FFF2-40B4-BE49-F238E27FC236}">
                <a16:creationId xmlns:a16="http://schemas.microsoft.com/office/drawing/2014/main" id="{5509C961-0684-73F5-C83D-56A5B1254543}"/>
              </a:ext>
            </a:extLst>
          </p:cNvPr>
          <p:cNvPicPr>
            <a:picLocks noChangeAspect="1"/>
          </p:cNvPicPr>
          <p:nvPr/>
        </p:nvPicPr>
        <p:blipFill rotWithShape="1">
          <a:blip r:embed="rId5"/>
          <a:srcRect r="23966"/>
          <a:stretch/>
        </p:blipFill>
        <p:spPr>
          <a:xfrm>
            <a:off x="726286" y="1873453"/>
            <a:ext cx="5075196" cy="4449919"/>
          </a:xfrm>
          <a:prstGeom prst="rect">
            <a:avLst/>
          </a:prstGeom>
          <a:effectLst/>
        </p:spPr>
      </p:pic>
      <p:sp>
        <p:nvSpPr>
          <p:cNvPr id="5" name="Slide Number Placeholder 3">
            <a:extLst>
              <a:ext uri="{FF2B5EF4-FFF2-40B4-BE49-F238E27FC236}">
                <a16:creationId xmlns:a16="http://schemas.microsoft.com/office/drawing/2014/main" id="{99015645-2F94-7504-79BD-B48829510FC1}"/>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27</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810731778"/>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3655136" y="5278795"/>
            <a:ext cx="4881728" cy="1389200"/>
          </a:xfrm>
        </p:spPr>
        <p:txBody>
          <a:bodyPr/>
          <a:lstStyle/>
          <a:p>
            <a:pPr algn="ctr"/>
            <a:r>
              <a:rPr lang="en-US" sz="6600"/>
              <a:t>PENALTIES</a:t>
            </a:r>
            <a:endParaRPr lang="en-US" sz="6600" dirty="0"/>
          </a:p>
        </p:txBody>
      </p:sp>
      <p:pic>
        <p:nvPicPr>
          <p:cNvPr id="4" name="Picture 3" descr="A person in a black and white striped shirt&#10;&#10;Description automatically generated">
            <a:extLst>
              <a:ext uri="{FF2B5EF4-FFF2-40B4-BE49-F238E27FC236}">
                <a16:creationId xmlns:a16="http://schemas.microsoft.com/office/drawing/2014/main" id="{7FEC07ED-E5D3-B3DF-5B3E-56AD08635C68}"/>
              </a:ext>
            </a:extLst>
          </p:cNvPr>
          <p:cNvPicPr>
            <a:picLocks noChangeAspect="1"/>
          </p:cNvPicPr>
          <p:nvPr/>
        </p:nvPicPr>
        <p:blipFill>
          <a:blip r:embed="rId5"/>
          <a:srcRect l="1420" t="7500" r="1420" b="38189"/>
          <a:stretch/>
        </p:blipFill>
        <p:spPr>
          <a:xfrm>
            <a:off x="0" y="629391"/>
            <a:ext cx="12192000" cy="4543443"/>
          </a:xfrm>
          <a:prstGeom prst="rect">
            <a:avLst/>
          </a:prstGeom>
          <a:effectLst/>
        </p:spPr>
      </p:pic>
    </p:spTree>
    <p:custDataLst>
      <p:tags r:id="rId1"/>
    </p:custDataLst>
    <p:extLst>
      <p:ext uri="{BB962C8B-B14F-4D97-AF65-F5344CB8AC3E}">
        <p14:creationId xmlns:p14="http://schemas.microsoft.com/office/powerpoint/2010/main" val="1701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13" y="562881"/>
            <a:ext cx="9402431" cy="1046064"/>
          </a:xfrm>
        </p:spPr>
        <p:txBody>
          <a:bodyPr wrap="square" anchor="ctr">
            <a:normAutofit/>
          </a:bodyPr>
          <a:lstStyle/>
          <a:p>
            <a:r>
              <a:rPr lang="en-US" dirty="0"/>
              <a:t>Penalties</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F0087003-179B-506E-5E1A-86C451E6E05F}"/>
              </a:ext>
            </a:extLst>
          </p:cNvPr>
          <p:cNvPicPr>
            <a:picLocks noChangeAspect="1"/>
          </p:cNvPicPr>
          <p:nvPr/>
        </p:nvPicPr>
        <p:blipFill>
          <a:blip r:embed="rId5"/>
          <a:stretch>
            <a:fillRect/>
          </a:stretch>
        </p:blipFill>
        <p:spPr>
          <a:xfrm>
            <a:off x="1966178" y="1741289"/>
            <a:ext cx="8259643" cy="4597188"/>
          </a:xfrm>
          <a:prstGeom prst="rect">
            <a:avLst/>
          </a:prstGeom>
        </p:spPr>
      </p:pic>
      <p:sp>
        <p:nvSpPr>
          <p:cNvPr id="3" name="Slide Number Placeholder 3">
            <a:extLst>
              <a:ext uri="{FF2B5EF4-FFF2-40B4-BE49-F238E27FC236}">
                <a16:creationId xmlns:a16="http://schemas.microsoft.com/office/drawing/2014/main" id="{9CD7EC9F-3633-58EE-EA03-B94FF937DF72}"/>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29</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396879618"/>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33E00B2-EBAB-F7B3-579A-3B950E9924F6}"/>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3</a:t>
            </a:fld>
            <a:r>
              <a:rPr lang="en-US" dirty="0">
                <a:solidFill>
                  <a:srgbClr val="000000"/>
                </a:solidFill>
              </a:rPr>
              <a:t> /  </a:t>
            </a:r>
            <a:r>
              <a:rPr lang="en-US" dirty="0">
                <a:solidFill>
                  <a:srgbClr val="000000"/>
                </a:solidFill>
                <a:latin typeface="Ubuntu"/>
                <a:cs typeface="Ubuntu"/>
              </a:rPr>
              <a:t>Special Olympics North America</a:t>
            </a:r>
          </a:p>
        </p:txBody>
      </p:sp>
      <p:pic>
        <p:nvPicPr>
          <p:cNvPr id="4" name="Picture 3">
            <a:extLst>
              <a:ext uri="{FF2B5EF4-FFF2-40B4-BE49-F238E27FC236}">
                <a16:creationId xmlns:a16="http://schemas.microsoft.com/office/drawing/2014/main" id="{4A32492C-EEC6-96CC-04D5-BCBC407BD044}"/>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8807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3655136" y="2872397"/>
            <a:ext cx="4881728" cy="1113205"/>
          </a:xfrm>
        </p:spPr>
        <p:txBody>
          <a:bodyPr/>
          <a:lstStyle/>
          <a:p>
            <a:pPr algn="ctr"/>
            <a:r>
              <a:rPr lang="en-US" sz="6600" dirty="0"/>
              <a:t>RESOURCES</a:t>
            </a:r>
          </a:p>
        </p:txBody>
      </p:sp>
    </p:spTree>
    <p:custDataLst>
      <p:tags r:id="rId1"/>
    </p:custDataLst>
    <p:extLst>
      <p:ext uri="{BB962C8B-B14F-4D97-AF65-F5344CB8AC3E}">
        <p14:creationId xmlns:p14="http://schemas.microsoft.com/office/powerpoint/2010/main" val="1664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1A711427-6FA7-6012-F026-2C50AC9453DB}"/>
              </a:ext>
            </a:extLst>
          </p:cNvPr>
          <p:cNvPicPr>
            <a:picLocks noChangeAspect="1"/>
          </p:cNvPicPr>
          <p:nvPr/>
        </p:nvPicPr>
        <p:blipFill>
          <a:blip r:embed="rId5"/>
          <a:stretch>
            <a:fillRect/>
          </a:stretch>
        </p:blipFill>
        <p:spPr>
          <a:xfrm>
            <a:off x="638763" y="1741289"/>
            <a:ext cx="9666674" cy="5081111"/>
          </a:xfrm>
          <a:prstGeom prst="rect">
            <a:avLst/>
          </a:prstGeom>
        </p:spPr>
      </p:pic>
      <p:sp>
        <p:nvSpPr>
          <p:cNvPr id="3" name="Title 1">
            <a:extLst>
              <a:ext uri="{FF2B5EF4-FFF2-40B4-BE49-F238E27FC236}">
                <a16:creationId xmlns:a16="http://schemas.microsoft.com/office/drawing/2014/main" id="{0A448F90-B1DB-11EB-681E-2FEF3D70CD17}"/>
              </a:ext>
            </a:extLst>
          </p:cNvPr>
          <p:cNvSpPr txBox="1">
            <a:spLocks/>
          </p:cNvSpPr>
          <p:nvPr/>
        </p:nvSpPr>
        <p:spPr bwMode="auto">
          <a:xfrm>
            <a:off x="770885" y="695225"/>
            <a:ext cx="9402431" cy="10460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normAutofit/>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4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89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48"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79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defTabSz="914400"/>
            <a:r>
              <a:rPr lang="en-US" kern="0" dirty="0"/>
              <a:t>Resources</a:t>
            </a:r>
          </a:p>
        </p:txBody>
      </p:sp>
      <p:sp>
        <p:nvSpPr>
          <p:cNvPr id="9" name="Slide Number Placeholder 3">
            <a:extLst>
              <a:ext uri="{FF2B5EF4-FFF2-40B4-BE49-F238E27FC236}">
                <a16:creationId xmlns:a16="http://schemas.microsoft.com/office/drawing/2014/main" id="{761E84F7-9B11-F219-B3BF-37A2FCB25EFD}"/>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31</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1127964424"/>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866899" y="2906699"/>
            <a:ext cx="10272155" cy="1389200"/>
          </a:xfrm>
        </p:spPr>
        <p:txBody>
          <a:bodyPr/>
          <a:lstStyle/>
          <a:p>
            <a:pPr algn="ctr"/>
            <a:r>
              <a:rPr lang="en-US" sz="6600" dirty="0"/>
              <a:t>ADDITIONAL TRAINING</a:t>
            </a:r>
          </a:p>
        </p:txBody>
      </p:sp>
    </p:spTree>
    <p:custDataLst>
      <p:tags r:id="rId1"/>
    </p:custDataLst>
    <p:extLst>
      <p:ext uri="{BB962C8B-B14F-4D97-AF65-F5344CB8AC3E}">
        <p14:creationId xmlns:p14="http://schemas.microsoft.com/office/powerpoint/2010/main" val="247943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0885" y="695225"/>
            <a:ext cx="9402431" cy="1046064"/>
          </a:xfrm>
        </p:spPr>
        <p:txBody>
          <a:bodyPr wrap="square" anchor="ctr">
            <a:normAutofit/>
          </a:bodyPr>
          <a:lstStyle/>
          <a:p>
            <a:r>
              <a:rPr lang="en-US" dirty="0"/>
              <a:t>In-person Training</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sp>
        <p:nvSpPr>
          <p:cNvPr id="6" name="AutoShape 4" descr="Triple Threat 1149531 Football Belt W/yellow Flag - Md">
            <a:extLst>
              <a:ext uri="{FF2B5EF4-FFF2-40B4-BE49-F238E27FC236}">
                <a16:creationId xmlns:a16="http://schemas.microsoft.com/office/drawing/2014/main" id="{98ED7197-06AD-7A3D-5367-6EEA19811042}"/>
              </a:ext>
            </a:extLst>
          </p:cNvPr>
          <p:cNvSpPr>
            <a:spLocks noChangeAspect="1" noChangeArrowheads="1"/>
          </p:cNvSpPr>
          <p:nvPr/>
        </p:nvSpPr>
        <p:spPr bwMode="auto">
          <a:xfrm>
            <a:off x="3487882" y="3276600"/>
            <a:ext cx="2760518" cy="2760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F2C012F-8075-A14E-1956-E73DA0E0073B}"/>
              </a:ext>
            </a:extLst>
          </p:cNvPr>
          <p:cNvSpPr txBox="1"/>
          <p:nvPr/>
        </p:nvSpPr>
        <p:spPr>
          <a:xfrm>
            <a:off x="7283653" y="1946613"/>
            <a:ext cx="5779325" cy="4308872"/>
          </a:xfrm>
          <a:prstGeom prst="rect">
            <a:avLst/>
          </a:prstGeom>
          <a:noFill/>
        </p:spPr>
        <p:txBody>
          <a:bodyPr wrap="square">
            <a:spAutoFit/>
          </a:bodyPr>
          <a:lstStyle/>
          <a:p>
            <a:pPr marL="342900" indent="-342900">
              <a:lnSpc>
                <a:spcPct val="150000"/>
              </a:lnSpc>
              <a:spcBef>
                <a:spcPts val="844"/>
              </a:spcBef>
              <a:buFont typeface="Arial" panose="020B0604020202020204" pitchFamily="34" charset="0"/>
              <a:buChar char="•"/>
              <a:defRPr/>
            </a:pPr>
            <a:r>
              <a:rPr lang="en-US" sz="2400" dirty="0">
                <a:latin typeface="+mj-lt"/>
              </a:rPr>
              <a:t>Practice Plans</a:t>
            </a:r>
          </a:p>
          <a:p>
            <a:pPr marL="342900" indent="-342900">
              <a:lnSpc>
                <a:spcPct val="150000"/>
              </a:lnSpc>
              <a:spcBef>
                <a:spcPts val="844"/>
              </a:spcBef>
              <a:buFont typeface="Arial" panose="020B0604020202020204" pitchFamily="34" charset="0"/>
              <a:buChar char="•"/>
              <a:defRPr/>
            </a:pPr>
            <a:r>
              <a:rPr lang="en-US" sz="2400" dirty="0">
                <a:latin typeface="+mj-lt"/>
              </a:rPr>
              <a:t>Team Creation</a:t>
            </a:r>
          </a:p>
          <a:p>
            <a:pPr marL="342900" indent="-342900">
              <a:lnSpc>
                <a:spcPct val="150000"/>
              </a:lnSpc>
              <a:spcBef>
                <a:spcPts val="844"/>
              </a:spcBef>
              <a:buFont typeface="Arial" panose="020B0604020202020204" pitchFamily="34" charset="0"/>
              <a:buChar char="•"/>
              <a:defRPr/>
            </a:pPr>
            <a:r>
              <a:rPr lang="en-US" sz="2400" dirty="0">
                <a:latin typeface="+mj-lt"/>
              </a:rPr>
              <a:t>Teaching the Skills</a:t>
            </a:r>
          </a:p>
          <a:p>
            <a:pPr marL="342900" indent="-342900">
              <a:lnSpc>
                <a:spcPct val="150000"/>
              </a:lnSpc>
              <a:spcBef>
                <a:spcPts val="844"/>
              </a:spcBef>
              <a:buFont typeface="Arial" panose="020B0604020202020204" pitchFamily="34" charset="0"/>
              <a:buChar char="•"/>
              <a:defRPr/>
            </a:pPr>
            <a:r>
              <a:rPr lang="en-US" sz="2400" dirty="0">
                <a:latin typeface="+mj-lt"/>
              </a:rPr>
              <a:t>Competition management</a:t>
            </a:r>
          </a:p>
          <a:p>
            <a:pPr marL="342900" indent="-342900">
              <a:lnSpc>
                <a:spcPct val="150000"/>
              </a:lnSpc>
              <a:spcBef>
                <a:spcPts val="844"/>
              </a:spcBef>
              <a:buFont typeface="Arial" panose="020B0604020202020204" pitchFamily="34" charset="0"/>
              <a:buChar char="•"/>
              <a:defRPr/>
            </a:pPr>
            <a:r>
              <a:rPr lang="en-US" sz="2400" dirty="0">
                <a:latin typeface="+mj-lt"/>
              </a:rPr>
              <a:t>Strategy</a:t>
            </a:r>
          </a:p>
          <a:p>
            <a:pPr marL="342900" indent="-342900">
              <a:lnSpc>
                <a:spcPct val="150000"/>
              </a:lnSpc>
              <a:spcBef>
                <a:spcPts val="844"/>
              </a:spcBef>
              <a:buFont typeface="Arial" panose="020B0604020202020204" pitchFamily="34" charset="0"/>
              <a:buChar char="•"/>
              <a:defRPr/>
            </a:pPr>
            <a:r>
              <a:rPr lang="en-US" sz="2400" dirty="0">
                <a:latin typeface="+mj-lt"/>
              </a:rPr>
              <a:t>Overall best practices</a:t>
            </a:r>
          </a:p>
          <a:p>
            <a:pPr marL="285750" indent="-285750">
              <a:spcBef>
                <a:spcPts val="844"/>
              </a:spcBef>
              <a:buFont typeface="Arial" panose="020B0604020202020204" pitchFamily="34" charset="0"/>
              <a:buChar char="•"/>
              <a:defRPr/>
            </a:pPr>
            <a:endParaRPr lang="en-US" dirty="0">
              <a:latin typeface="+mj-lt"/>
            </a:endParaRPr>
          </a:p>
        </p:txBody>
      </p:sp>
      <p:pic>
        <p:nvPicPr>
          <p:cNvPr id="8" name="Picture 7" descr="A group of people posing for a photo&#10;&#10;Description automatically generated">
            <a:extLst>
              <a:ext uri="{FF2B5EF4-FFF2-40B4-BE49-F238E27FC236}">
                <a16:creationId xmlns:a16="http://schemas.microsoft.com/office/drawing/2014/main" id="{1E8F787A-BD1D-3B14-0DAB-19256CA97059}"/>
              </a:ext>
            </a:extLst>
          </p:cNvPr>
          <p:cNvPicPr>
            <a:picLocks noChangeAspect="1"/>
          </p:cNvPicPr>
          <p:nvPr/>
        </p:nvPicPr>
        <p:blipFill>
          <a:blip r:embed="rId5"/>
          <a:stretch>
            <a:fillRect/>
          </a:stretch>
        </p:blipFill>
        <p:spPr>
          <a:xfrm>
            <a:off x="770884" y="2005977"/>
            <a:ext cx="6300233" cy="4200156"/>
          </a:xfrm>
          <a:prstGeom prst="rect">
            <a:avLst/>
          </a:prstGeom>
          <a:effectLst/>
        </p:spPr>
      </p:pic>
      <p:sp>
        <p:nvSpPr>
          <p:cNvPr id="5" name="Slide Number Placeholder 3">
            <a:extLst>
              <a:ext uri="{FF2B5EF4-FFF2-40B4-BE49-F238E27FC236}">
                <a16:creationId xmlns:a16="http://schemas.microsoft.com/office/drawing/2014/main" id="{63B148B5-28ED-BF52-E45F-832BC9B82826}"/>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33</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2262231611"/>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2695699" y="2734400"/>
            <a:ext cx="6613061" cy="1389200"/>
          </a:xfrm>
        </p:spPr>
        <p:txBody>
          <a:bodyPr/>
          <a:lstStyle/>
          <a:p>
            <a:pPr algn="ctr"/>
            <a:r>
              <a:rPr lang="en-US" sz="6600" dirty="0"/>
              <a:t>QUESTIONS</a:t>
            </a:r>
          </a:p>
        </p:txBody>
      </p:sp>
    </p:spTree>
    <p:custDataLst>
      <p:tags r:id="rId1"/>
    </p:custDataLst>
    <p:extLst>
      <p:ext uri="{BB962C8B-B14F-4D97-AF65-F5344CB8AC3E}">
        <p14:creationId xmlns:p14="http://schemas.microsoft.com/office/powerpoint/2010/main" val="289128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6379" y="803341"/>
            <a:ext cx="8228707" cy="929355"/>
          </a:xfrm>
        </p:spPr>
        <p:txBody>
          <a:bodyPr wrap="square" anchor="ctr">
            <a:normAutofit/>
          </a:bodyPr>
          <a:lstStyle/>
          <a:p>
            <a:r>
              <a:rPr lang="en-US" dirty="0"/>
              <a:t>Administrative Reminders</a:t>
            </a:r>
          </a:p>
        </p:txBody>
      </p:sp>
      <p:sp>
        <p:nvSpPr>
          <p:cNvPr id="3" name="Content Placeholder 2"/>
          <p:cNvSpPr>
            <a:spLocks noGrp="1"/>
          </p:cNvSpPr>
          <p:nvPr>
            <p:ph sz="half" idx="2"/>
          </p:nvPr>
        </p:nvSpPr>
        <p:spPr>
          <a:xfrm>
            <a:off x="626379" y="1971193"/>
            <a:ext cx="5394837" cy="3951387"/>
          </a:xfrm>
        </p:spPr>
        <p:txBody>
          <a:bodyPr wrap="square" anchor="t">
            <a:noAutofit/>
          </a:bodyPr>
          <a:lstStyle/>
          <a:p>
            <a:pPr marL="0" indent="0">
              <a:spcBef>
                <a:spcPts val="844"/>
              </a:spcBef>
              <a:defRPr/>
            </a:pPr>
            <a:r>
              <a:rPr lang="en-US" sz="2400" dirty="0">
                <a:latin typeface="+mj-lt"/>
              </a:rPr>
              <a:t>Yay! Paperwork!  (Every coach's favorite part)</a:t>
            </a:r>
          </a:p>
          <a:p>
            <a:pPr marL="0" indent="0">
              <a:spcBef>
                <a:spcPts val="844"/>
              </a:spcBef>
              <a:defRPr/>
            </a:pPr>
            <a:r>
              <a:rPr lang="en-US" sz="2400" dirty="0">
                <a:latin typeface="+mj-lt"/>
              </a:rPr>
              <a:t>Check with your program directors for information on….</a:t>
            </a:r>
          </a:p>
          <a:p>
            <a:pPr marL="285750" indent="-285750">
              <a:spcBef>
                <a:spcPts val="844"/>
              </a:spcBef>
              <a:buFont typeface="Arial" panose="020B0604020202020204" pitchFamily="34" charset="0"/>
              <a:buChar char="•"/>
              <a:defRPr/>
            </a:pPr>
            <a:r>
              <a:rPr lang="en-US" sz="2400" dirty="0">
                <a:latin typeface="+mj-lt"/>
              </a:rPr>
              <a:t>Medical info and deadlines</a:t>
            </a:r>
          </a:p>
          <a:p>
            <a:pPr marL="285750" indent="-285750">
              <a:spcBef>
                <a:spcPts val="844"/>
              </a:spcBef>
              <a:buFont typeface="Arial" panose="020B0604020202020204" pitchFamily="34" charset="0"/>
              <a:buChar char="•"/>
              <a:defRPr/>
            </a:pPr>
            <a:r>
              <a:rPr lang="en-US" sz="2400" dirty="0">
                <a:latin typeface="+mj-lt"/>
              </a:rPr>
              <a:t>Registration deadlines for competitions</a:t>
            </a:r>
          </a:p>
          <a:p>
            <a:pPr marL="285750" indent="-285750">
              <a:spcBef>
                <a:spcPts val="844"/>
              </a:spcBef>
              <a:buFont typeface="Arial" panose="020B0604020202020204" pitchFamily="34" charset="0"/>
              <a:buChar char="•"/>
              <a:defRPr/>
            </a:pPr>
            <a:r>
              <a:rPr lang="en-US" sz="2400" dirty="0">
                <a:latin typeface="+mj-lt"/>
              </a:rPr>
              <a:t>State rules adaptations</a:t>
            </a:r>
          </a:p>
        </p:txBody>
      </p:sp>
      <p:pic>
        <p:nvPicPr>
          <p:cNvPr id="1026" name="Picture 2">
            <a:extLst>
              <a:ext uri="{FF2B5EF4-FFF2-40B4-BE49-F238E27FC236}">
                <a16:creationId xmlns:a16="http://schemas.microsoft.com/office/drawing/2014/main" id="{6E1D0ECD-5D42-2B87-85AD-868B2FA39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160" t="-364" r="16562" b="19834"/>
          <a:stretch/>
        </p:blipFill>
        <p:spPr bwMode="auto">
          <a:xfrm>
            <a:off x="6359830" y="1971192"/>
            <a:ext cx="5462055" cy="4300133"/>
          </a:xfrm>
          <a:prstGeom prst="rect">
            <a:avLst/>
          </a:prstGeom>
          <a:noFill/>
          <a:effectLst>
            <a:outerShdw sx="1000" sy="1000" algn="ctr" rotWithShape="0">
              <a:schemeClr val="bg1"/>
            </a:outerShdw>
          </a:effectLst>
        </p:spPr>
      </p:pic>
      <p:sp>
        <p:nvSpPr>
          <p:cNvPr id="6" name="Slide Number Placeholder 3">
            <a:extLst>
              <a:ext uri="{FF2B5EF4-FFF2-40B4-BE49-F238E27FC236}">
                <a16:creationId xmlns:a16="http://schemas.microsoft.com/office/drawing/2014/main" id="{23B27F3F-B4C6-D701-B22D-59497ED65776}"/>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4</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2777878566"/>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2547" y="736462"/>
            <a:ext cx="9402431" cy="1046064"/>
          </a:xfrm>
        </p:spPr>
        <p:txBody>
          <a:bodyPr/>
          <a:lstStyle/>
          <a:p>
            <a:r>
              <a:rPr lang="en-US" dirty="0"/>
              <a:t>Agenda</a:t>
            </a:r>
          </a:p>
        </p:txBody>
      </p:sp>
      <p:sp>
        <p:nvSpPr>
          <p:cNvPr id="3" name="Content Placeholder 2"/>
          <p:cNvSpPr>
            <a:spLocks noGrp="1"/>
          </p:cNvSpPr>
          <p:nvPr>
            <p:ph sz="half" idx="1"/>
          </p:nvPr>
        </p:nvSpPr>
        <p:spPr>
          <a:xfrm>
            <a:off x="702547" y="1889108"/>
            <a:ext cx="5393453" cy="4368548"/>
          </a:xfrm>
        </p:spPr>
        <p:txBody>
          <a:bodyPr/>
          <a:lstStyle/>
          <a:p>
            <a:pPr marL="285750" indent="-285750">
              <a:spcBef>
                <a:spcPts val="844"/>
              </a:spcBef>
              <a:buFont typeface="Arial" panose="020B0604020202020204" pitchFamily="34" charset="0"/>
              <a:buChar char="•"/>
              <a:defRPr/>
            </a:pPr>
            <a:r>
              <a:rPr lang="en-US" sz="2400" b="1" dirty="0">
                <a:latin typeface="+mj-lt"/>
              </a:rPr>
              <a:t>Why Flag Football</a:t>
            </a:r>
          </a:p>
          <a:p>
            <a:pPr marL="285750" indent="-285750">
              <a:spcBef>
                <a:spcPts val="844"/>
              </a:spcBef>
              <a:buFont typeface="Arial" panose="020B0604020202020204" pitchFamily="34" charset="0"/>
              <a:buChar char="•"/>
              <a:defRPr/>
            </a:pPr>
            <a:r>
              <a:rPr lang="en-US" sz="2400" b="1" dirty="0">
                <a:latin typeface="+mj-lt"/>
              </a:rPr>
              <a:t>The Game</a:t>
            </a:r>
          </a:p>
          <a:p>
            <a:pPr marL="285750" indent="-285750">
              <a:spcBef>
                <a:spcPts val="844"/>
              </a:spcBef>
              <a:buFont typeface="Arial" panose="020B0604020202020204" pitchFamily="34" charset="0"/>
              <a:buChar char="•"/>
              <a:defRPr/>
            </a:pPr>
            <a:r>
              <a:rPr lang="en-US" sz="2400" b="1" dirty="0">
                <a:latin typeface="+mj-lt"/>
              </a:rPr>
              <a:t>Equipment and Uniforms</a:t>
            </a:r>
          </a:p>
          <a:p>
            <a:pPr marL="285750" indent="-285750">
              <a:spcBef>
                <a:spcPts val="844"/>
              </a:spcBef>
              <a:buFont typeface="Arial" panose="020B0604020202020204" pitchFamily="34" charset="0"/>
              <a:buChar char="•"/>
              <a:defRPr/>
            </a:pPr>
            <a:r>
              <a:rPr lang="en-US" sz="2400" b="1" dirty="0">
                <a:latin typeface="+mj-lt"/>
              </a:rPr>
              <a:t>The Field</a:t>
            </a:r>
          </a:p>
          <a:p>
            <a:pPr marL="285750" indent="-285750">
              <a:spcBef>
                <a:spcPts val="844"/>
              </a:spcBef>
              <a:buFont typeface="Arial" panose="020B0604020202020204" pitchFamily="34" charset="0"/>
              <a:buChar char="•"/>
              <a:defRPr/>
            </a:pPr>
            <a:r>
              <a:rPr lang="en-US" sz="2400" b="1" dirty="0">
                <a:latin typeface="+mj-lt"/>
              </a:rPr>
              <a:t>Scoring</a:t>
            </a:r>
          </a:p>
          <a:p>
            <a:pPr marL="285750" indent="-285750">
              <a:spcBef>
                <a:spcPts val="844"/>
              </a:spcBef>
              <a:buFont typeface="Arial" panose="020B0604020202020204" pitchFamily="34" charset="0"/>
              <a:buChar char="•"/>
              <a:defRPr/>
            </a:pPr>
            <a:r>
              <a:rPr lang="en-US" sz="2400" b="1" dirty="0">
                <a:latin typeface="+mj-lt"/>
              </a:rPr>
              <a:t>Offense</a:t>
            </a:r>
          </a:p>
          <a:p>
            <a:pPr marL="285750" indent="-285750">
              <a:spcBef>
                <a:spcPts val="844"/>
              </a:spcBef>
              <a:buFont typeface="Arial" panose="020B0604020202020204" pitchFamily="34" charset="0"/>
              <a:buChar char="•"/>
              <a:defRPr/>
            </a:pPr>
            <a:r>
              <a:rPr lang="en-US" sz="2400" b="1" dirty="0">
                <a:latin typeface="+mj-lt"/>
              </a:rPr>
              <a:t>Running</a:t>
            </a:r>
          </a:p>
          <a:p>
            <a:pPr marL="285750" indent="-285750">
              <a:spcBef>
                <a:spcPts val="844"/>
              </a:spcBef>
              <a:buFont typeface="Arial" panose="020B0604020202020204" pitchFamily="34" charset="0"/>
              <a:buChar char="•"/>
              <a:defRPr/>
            </a:pPr>
            <a:r>
              <a:rPr lang="en-US" sz="2400" b="1" dirty="0">
                <a:latin typeface="+mj-lt"/>
              </a:rPr>
              <a:t>Passing &amp; Receiving</a:t>
            </a:r>
          </a:p>
          <a:p>
            <a:pPr marL="0" indent="0">
              <a:spcBef>
                <a:spcPts val="844"/>
              </a:spcBef>
              <a:defRPr/>
            </a:pPr>
            <a:endParaRPr lang="en-US" sz="2400" dirty="0">
              <a:solidFill>
                <a:srgbClr val="FF0000"/>
              </a:solidFill>
              <a:latin typeface="+mj-lt"/>
            </a:endParaRPr>
          </a:p>
        </p:txBody>
      </p:sp>
      <p:sp>
        <p:nvSpPr>
          <p:cNvPr id="9" name="Content Placeholder 2">
            <a:extLst>
              <a:ext uri="{FF2B5EF4-FFF2-40B4-BE49-F238E27FC236}">
                <a16:creationId xmlns:a16="http://schemas.microsoft.com/office/drawing/2014/main" id="{21122AB1-2026-2F27-5815-AD506CEEC14A}"/>
              </a:ext>
            </a:extLst>
          </p:cNvPr>
          <p:cNvSpPr txBox="1">
            <a:spLocks/>
          </p:cNvSpPr>
          <p:nvPr/>
        </p:nvSpPr>
        <p:spPr bwMode="auto">
          <a:xfrm>
            <a:off x="6436426" y="1873439"/>
            <a:ext cx="5393452" cy="4368548"/>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85750" indent="-285750">
              <a:spcBef>
                <a:spcPts val="844"/>
              </a:spcBef>
              <a:buFont typeface="Arial" panose="020B0604020202020204" pitchFamily="34" charset="0"/>
              <a:buChar char="•"/>
              <a:defRPr/>
            </a:pPr>
            <a:r>
              <a:rPr lang="en-US" sz="2400" b="1" dirty="0">
                <a:latin typeface="+mj-lt"/>
              </a:rPr>
              <a:t>Defense</a:t>
            </a:r>
          </a:p>
          <a:p>
            <a:pPr marL="285750" indent="-285750">
              <a:spcBef>
                <a:spcPts val="844"/>
              </a:spcBef>
              <a:buFont typeface="Arial" panose="020B0604020202020204" pitchFamily="34" charset="0"/>
              <a:buChar char="•"/>
              <a:defRPr/>
            </a:pPr>
            <a:r>
              <a:rPr lang="en-US" sz="2400" b="1" dirty="0">
                <a:latin typeface="+mj-lt"/>
              </a:rPr>
              <a:t>Rushing</a:t>
            </a:r>
          </a:p>
          <a:p>
            <a:pPr marL="285750" indent="-285750">
              <a:spcBef>
                <a:spcPts val="844"/>
              </a:spcBef>
              <a:buFont typeface="Arial" panose="020B0604020202020204" pitchFamily="34" charset="0"/>
              <a:buChar char="•"/>
              <a:defRPr/>
            </a:pPr>
            <a:r>
              <a:rPr lang="en-US" sz="2400" b="1" dirty="0">
                <a:latin typeface="+mj-lt"/>
              </a:rPr>
              <a:t>Flag Pulling</a:t>
            </a:r>
          </a:p>
          <a:p>
            <a:pPr marL="285750" indent="-285750" defTabSz="914400">
              <a:spcBef>
                <a:spcPts val="844"/>
              </a:spcBef>
              <a:buFont typeface="Arial" panose="020B0604020202020204" pitchFamily="34" charset="0"/>
              <a:buChar char="•"/>
              <a:defRPr/>
            </a:pPr>
            <a:r>
              <a:rPr lang="en-US" sz="2400" b="1" kern="0" dirty="0">
                <a:latin typeface="+mj-lt"/>
              </a:rPr>
              <a:t>Unified Sports</a:t>
            </a:r>
          </a:p>
          <a:p>
            <a:pPr marL="285750" indent="-285750" defTabSz="914400">
              <a:spcBef>
                <a:spcPts val="844"/>
              </a:spcBef>
              <a:buFont typeface="Arial" panose="020B0604020202020204" pitchFamily="34" charset="0"/>
              <a:buChar char="•"/>
              <a:defRPr/>
            </a:pPr>
            <a:r>
              <a:rPr lang="en-US" sz="2400" b="1" kern="0" dirty="0">
                <a:latin typeface="+mj-lt"/>
              </a:rPr>
              <a:t>Penalties</a:t>
            </a:r>
          </a:p>
          <a:p>
            <a:pPr marL="285750" indent="-285750" defTabSz="914400">
              <a:spcBef>
                <a:spcPts val="844"/>
              </a:spcBef>
              <a:buFont typeface="Arial" panose="020B0604020202020204" pitchFamily="34" charset="0"/>
              <a:buChar char="•"/>
              <a:defRPr/>
            </a:pPr>
            <a:r>
              <a:rPr lang="en-US" sz="2400" b="1" kern="0" dirty="0">
                <a:latin typeface="+mj-lt"/>
              </a:rPr>
              <a:t>Resources</a:t>
            </a:r>
          </a:p>
        </p:txBody>
      </p:sp>
      <p:sp>
        <p:nvSpPr>
          <p:cNvPr id="8" name="Slide Number Placeholder 3">
            <a:extLst>
              <a:ext uri="{FF2B5EF4-FFF2-40B4-BE49-F238E27FC236}">
                <a16:creationId xmlns:a16="http://schemas.microsoft.com/office/drawing/2014/main" id="{0A2FD675-5297-37AB-D40C-E6ECF070100E}"/>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5</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4130169812"/>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86029" y="2328614"/>
            <a:ext cx="6184838" cy="1195388"/>
          </a:xfrm>
        </p:spPr>
        <p:txBody>
          <a:bodyPr/>
          <a:lstStyle/>
          <a:p>
            <a:pPr algn="ctr"/>
            <a:r>
              <a:rPr lang="en-US" sz="6600" dirty="0"/>
              <a:t>POLL TIME</a:t>
            </a:r>
          </a:p>
        </p:txBody>
      </p:sp>
      <p:sp>
        <p:nvSpPr>
          <p:cNvPr id="2" name="Content Placeholder 1">
            <a:extLst>
              <a:ext uri="{FF2B5EF4-FFF2-40B4-BE49-F238E27FC236}">
                <a16:creationId xmlns:a16="http://schemas.microsoft.com/office/drawing/2014/main" id="{40CB4AD5-F48E-DDBD-9A4F-7EBBAC0CCCB8}"/>
              </a:ext>
            </a:extLst>
          </p:cNvPr>
          <p:cNvSpPr>
            <a:spLocks noGrp="1"/>
          </p:cNvSpPr>
          <p:nvPr>
            <p:ph idx="1"/>
          </p:nvPr>
        </p:nvSpPr>
        <p:spPr>
          <a:xfrm>
            <a:off x="2778558" y="3524002"/>
            <a:ext cx="5999780" cy="629557"/>
          </a:xfrm>
        </p:spPr>
        <p:txBody>
          <a:bodyPr/>
          <a:lstStyle/>
          <a:p>
            <a:pPr algn="ctr"/>
            <a:r>
              <a:rPr lang="en-US" sz="2800" dirty="0">
                <a:solidFill>
                  <a:schemeClr val="bg1"/>
                </a:solidFill>
              </a:rPr>
              <a:t>How much do you know!?</a:t>
            </a:r>
          </a:p>
        </p:txBody>
      </p:sp>
      <p:sp>
        <p:nvSpPr>
          <p:cNvPr id="6" name="Slide Number Placeholder 5"/>
          <p:cNvSpPr>
            <a:spLocks noGrp="1"/>
          </p:cNvSpPr>
          <p:nvPr>
            <p:ph type="sldNum" sz="quarter" idx="10"/>
          </p:nvPr>
        </p:nvSpPr>
        <p:spPr/>
        <p:txBody>
          <a:bodyPr/>
          <a:lstStyle/>
          <a:p>
            <a:fld id="{F4B88F72-1EA4-FE40-A5CA-BD0111E6622B}" type="slidenum">
              <a:rPr lang="en-US" smtClean="0"/>
              <a:pPr/>
              <a:t>6</a:t>
            </a:fld>
            <a:endParaRPr lang="en-US" dirty="0">
              <a:latin typeface="Ubuntu"/>
              <a:cs typeface="Ubuntu"/>
            </a:endParaRPr>
          </a:p>
        </p:txBody>
      </p:sp>
    </p:spTree>
    <p:custDataLst>
      <p:tags r:id="rId1"/>
    </p:custDataLst>
    <p:extLst>
      <p:ext uri="{BB962C8B-B14F-4D97-AF65-F5344CB8AC3E}">
        <p14:creationId xmlns:p14="http://schemas.microsoft.com/office/powerpoint/2010/main" val="41962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705128"/>
            <a:ext cx="7217493" cy="1046064"/>
          </a:xfrm>
        </p:spPr>
        <p:txBody>
          <a:bodyPr/>
          <a:lstStyle/>
          <a:p>
            <a:r>
              <a:rPr lang="en-US" sz="3200" dirty="0"/>
              <a:t>Why Flag Football – Sport Selection</a:t>
            </a:r>
          </a:p>
        </p:txBody>
      </p:sp>
      <p:sp>
        <p:nvSpPr>
          <p:cNvPr id="3" name="Content Placeholder 2"/>
          <p:cNvSpPr>
            <a:spLocks noGrp="1"/>
          </p:cNvSpPr>
          <p:nvPr>
            <p:ph sz="half" idx="1"/>
          </p:nvPr>
        </p:nvSpPr>
        <p:spPr>
          <a:xfrm>
            <a:off x="738722" y="2158835"/>
            <a:ext cx="6687315" cy="3904343"/>
          </a:xfrm>
        </p:spPr>
        <p:txBody>
          <a:bodyPr/>
          <a:lstStyle/>
          <a:p>
            <a:pPr marL="285750" indent="-285750">
              <a:lnSpc>
                <a:spcPct val="100000"/>
              </a:lnSpc>
              <a:spcBef>
                <a:spcPts val="844"/>
              </a:spcBef>
              <a:buFont typeface="Arial" panose="020B0604020202020204" pitchFamily="34" charset="0"/>
              <a:buChar char="•"/>
              <a:defRPr/>
            </a:pPr>
            <a:r>
              <a:rPr lang="en-US" sz="2400" dirty="0">
                <a:latin typeface="+mj-lt"/>
              </a:rPr>
              <a:t>Regionally popular sport</a:t>
            </a:r>
          </a:p>
          <a:p>
            <a:pPr marL="285750" indent="-285750">
              <a:lnSpc>
                <a:spcPct val="100000"/>
              </a:lnSpc>
              <a:spcBef>
                <a:spcPts val="844"/>
              </a:spcBef>
              <a:buFont typeface="Arial" panose="020B0604020202020204" pitchFamily="34" charset="0"/>
              <a:buChar char="•"/>
              <a:defRPr/>
            </a:pPr>
            <a:r>
              <a:rPr lang="en-US" sz="2400" dirty="0">
                <a:latin typeface="+mj-lt"/>
              </a:rPr>
              <a:t>Small Roster size</a:t>
            </a:r>
          </a:p>
          <a:p>
            <a:pPr marL="285750" indent="-285750">
              <a:lnSpc>
                <a:spcPct val="100000"/>
              </a:lnSpc>
              <a:spcBef>
                <a:spcPts val="844"/>
              </a:spcBef>
              <a:buFont typeface="Arial" panose="020B0604020202020204" pitchFamily="34" charset="0"/>
              <a:buChar char="•"/>
              <a:defRPr/>
            </a:pPr>
            <a:r>
              <a:rPr lang="en-US" sz="2400" dirty="0">
                <a:latin typeface="+mj-lt"/>
              </a:rPr>
              <a:t>Differentiation of skills</a:t>
            </a:r>
          </a:p>
          <a:p>
            <a:pPr marL="285750" indent="-285750">
              <a:lnSpc>
                <a:spcPct val="100000"/>
              </a:lnSpc>
              <a:spcBef>
                <a:spcPts val="844"/>
              </a:spcBef>
              <a:buFont typeface="Arial" panose="020B0604020202020204" pitchFamily="34" charset="0"/>
              <a:buChar char="•"/>
              <a:defRPr/>
            </a:pPr>
            <a:r>
              <a:rPr lang="en-US" sz="2400" dirty="0">
                <a:latin typeface="+mj-lt"/>
              </a:rPr>
              <a:t>Inexpensive to start</a:t>
            </a:r>
          </a:p>
          <a:p>
            <a:pPr marL="285750" indent="-285750">
              <a:lnSpc>
                <a:spcPct val="100000"/>
              </a:lnSpc>
              <a:spcBef>
                <a:spcPts val="844"/>
              </a:spcBef>
              <a:buFont typeface="Arial" panose="020B0604020202020204" pitchFamily="34" charset="0"/>
              <a:buChar char="•"/>
              <a:defRPr/>
            </a:pPr>
            <a:r>
              <a:rPr lang="en-US" sz="2400" dirty="0">
                <a:latin typeface="+mj-lt"/>
              </a:rPr>
              <a:t>Segmented play</a:t>
            </a:r>
          </a:p>
          <a:p>
            <a:pPr marL="285750" indent="-285750">
              <a:lnSpc>
                <a:spcPct val="100000"/>
              </a:lnSpc>
              <a:spcBef>
                <a:spcPts val="844"/>
              </a:spcBef>
              <a:buFont typeface="Arial" panose="020B0604020202020204" pitchFamily="34" charset="0"/>
              <a:buChar char="•"/>
              <a:defRPr/>
            </a:pPr>
            <a:r>
              <a:rPr lang="en-US" sz="2400" dirty="0">
                <a:latin typeface="+mj-lt"/>
              </a:rPr>
              <a:t>Touchdown celebrations!!!! </a:t>
            </a:r>
            <a:r>
              <a:rPr lang="en-US" sz="2400" dirty="0">
                <a:latin typeface="+mj-lt"/>
                <a:sym typeface="Wingdings" panose="05000000000000000000" pitchFamily="2" charset="2"/>
              </a:rPr>
              <a:t></a:t>
            </a:r>
            <a:endParaRPr lang="en-US" sz="2400" dirty="0">
              <a:latin typeface="+mj-lt"/>
            </a:endParaRPr>
          </a:p>
        </p:txBody>
      </p:sp>
      <p:pic>
        <p:nvPicPr>
          <p:cNvPr id="6" name="Picture 5" descr="A person catching a football">
            <a:extLst>
              <a:ext uri="{FF2B5EF4-FFF2-40B4-BE49-F238E27FC236}">
                <a16:creationId xmlns:a16="http://schemas.microsoft.com/office/drawing/2014/main" id="{80D49156-0B8D-B581-B4B8-CD0E02A4E06E}"/>
              </a:ext>
            </a:extLst>
          </p:cNvPr>
          <p:cNvPicPr>
            <a:picLocks noChangeAspect="1"/>
          </p:cNvPicPr>
          <p:nvPr/>
        </p:nvPicPr>
        <p:blipFill rotWithShape="1">
          <a:blip r:embed="rId5"/>
          <a:srcRect l="20072" r="29656"/>
          <a:stretch/>
        </p:blipFill>
        <p:spPr>
          <a:xfrm>
            <a:off x="8454861" y="1856697"/>
            <a:ext cx="3399806" cy="4508617"/>
          </a:xfrm>
          <a:prstGeom prst="rect">
            <a:avLst/>
          </a:prstGeom>
          <a:effectLst/>
        </p:spPr>
      </p:pic>
      <p:sp>
        <p:nvSpPr>
          <p:cNvPr id="5" name="Slide Number Placeholder 3">
            <a:extLst>
              <a:ext uri="{FF2B5EF4-FFF2-40B4-BE49-F238E27FC236}">
                <a16:creationId xmlns:a16="http://schemas.microsoft.com/office/drawing/2014/main" id="{14AFBAD7-95C3-FB4C-FC0F-9FBE6CAB0C5D}"/>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7</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482967040"/>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1B364B-4DB2-A0F7-FBC7-E9895B568D54}"/>
              </a:ext>
            </a:extLst>
          </p:cNvPr>
          <p:cNvSpPr txBox="1"/>
          <p:nvPr/>
        </p:nvSpPr>
        <p:spPr>
          <a:xfrm>
            <a:off x="1106879" y="2629786"/>
            <a:ext cx="9978241" cy="1107996"/>
          </a:xfrm>
          <a:prstGeom prst="rect">
            <a:avLst/>
          </a:prstGeom>
          <a:noFill/>
        </p:spPr>
        <p:txBody>
          <a:bodyPr wrap="square">
            <a:spAutoFit/>
          </a:bodyPr>
          <a:lstStyle/>
          <a:p>
            <a:pPr algn="ctr"/>
            <a:r>
              <a:rPr lang="en-US" sz="6600" dirty="0">
                <a:solidFill>
                  <a:schemeClr val="bg1"/>
                </a:solidFill>
              </a:rPr>
              <a:t>RULES, RULES, RULES</a:t>
            </a:r>
          </a:p>
        </p:txBody>
      </p:sp>
    </p:spTree>
    <p:custDataLst>
      <p:tags r:id="rId1"/>
    </p:custDataLst>
    <p:extLst>
      <p:ext uri="{BB962C8B-B14F-4D97-AF65-F5344CB8AC3E}">
        <p14:creationId xmlns:p14="http://schemas.microsoft.com/office/powerpoint/2010/main" val="49070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722" y="695225"/>
            <a:ext cx="9402431" cy="1046064"/>
          </a:xfrm>
        </p:spPr>
        <p:txBody>
          <a:bodyPr wrap="square" anchor="ctr">
            <a:normAutofit/>
          </a:bodyPr>
          <a:lstStyle/>
          <a:p>
            <a:r>
              <a:rPr lang="en-US" dirty="0"/>
              <a:t>Rule Book</a:t>
            </a:r>
          </a:p>
        </p:txBody>
      </p:sp>
      <p:sp>
        <p:nvSpPr>
          <p:cNvPr id="17" name="Content Placeholder 15">
            <a:extLst>
              <a:ext uri="{FF2B5EF4-FFF2-40B4-BE49-F238E27FC236}">
                <a16:creationId xmlns:a16="http://schemas.microsoft.com/office/drawing/2014/main" id="{0EA79494-126E-8844-B9F4-F52B2D18FC4F}"/>
              </a:ext>
            </a:extLst>
          </p:cNvPr>
          <p:cNvSpPr>
            <a:spLocks noGrp="1"/>
          </p:cNvSpPr>
          <p:nvPr>
            <p:ph sz="half" idx="1"/>
          </p:nvPr>
        </p:nvSpPr>
        <p:spPr/>
        <p:txBody>
          <a:bodyPr/>
          <a:lstStyle/>
          <a:p>
            <a:endParaRPr lang="en-US" dirty="0"/>
          </a:p>
          <a:p>
            <a:pPr marL="342900" indent="-342900">
              <a:buFont typeface="Arial" panose="020B0604020202020204" pitchFamily="34" charset="0"/>
              <a:buChar char="•"/>
            </a:pPr>
            <a:endParaRPr lang="en-US" dirty="0"/>
          </a:p>
        </p:txBody>
      </p:sp>
      <p:pic>
        <p:nvPicPr>
          <p:cNvPr id="21" name="Content Placeholder 20">
            <a:extLst>
              <a:ext uri="{FF2B5EF4-FFF2-40B4-BE49-F238E27FC236}">
                <a16:creationId xmlns:a16="http://schemas.microsoft.com/office/drawing/2014/main" id="{ABB4B939-2E03-47CF-B90C-C1BC7632EFB6}"/>
              </a:ext>
            </a:extLst>
          </p:cNvPr>
          <p:cNvPicPr>
            <a:picLocks noGrp="1" noChangeAspect="1"/>
          </p:cNvPicPr>
          <p:nvPr>
            <p:ph sz="half" idx="2"/>
          </p:nvPr>
        </p:nvPicPr>
        <p:blipFill>
          <a:blip r:embed="rId5"/>
          <a:stretch>
            <a:fillRect/>
          </a:stretch>
        </p:blipFill>
        <p:spPr>
          <a:xfrm>
            <a:off x="7085674" y="1742083"/>
            <a:ext cx="3239158" cy="4464050"/>
          </a:xfrm>
        </p:spPr>
      </p:pic>
      <p:sp>
        <p:nvSpPr>
          <p:cNvPr id="25" name="TextBox 24">
            <a:extLst>
              <a:ext uri="{FF2B5EF4-FFF2-40B4-BE49-F238E27FC236}">
                <a16:creationId xmlns:a16="http://schemas.microsoft.com/office/drawing/2014/main" id="{52636558-D054-8381-8156-90A05E63AA74}"/>
              </a:ext>
            </a:extLst>
          </p:cNvPr>
          <p:cNvSpPr txBox="1"/>
          <p:nvPr/>
        </p:nvSpPr>
        <p:spPr>
          <a:xfrm>
            <a:off x="726286" y="1741289"/>
            <a:ext cx="5203031" cy="2513509"/>
          </a:xfrm>
          <a:prstGeom prst="rect">
            <a:avLst/>
          </a:prstGeom>
          <a:noFill/>
        </p:spPr>
        <p:txBody>
          <a:bodyPr wrap="square">
            <a:spAutoFit/>
          </a:bodyPr>
          <a:lstStyle/>
          <a:p>
            <a:pPr marL="285750" indent="-285750">
              <a:spcBef>
                <a:spcPts val="844"/>
              </a:spcBef>
              <a:buFont typeface="Arial" panose="020B0604020202020204" pitchFamily="34" charset="0"/>
              <a:buChar char="•"/>
              <a:defRPr/>
            </a:pPr>
            <a:r>
              <a:rPr lang="en-US" sz="2400" dirty="0">
                <a:latin typeface="+mj-lt"/>
              </a:rPr>
              <a:t>Rules established 2010</a:t>
            </a:r>
          </a:p>
          <a:p>
            <a:pPr marL="285750" indent="-285750">
              <a:spcBef>
                <a:spcPts val="844"/>
              </a:spcBef>
              <a:buFont typeface="Arial" panose="020B0604020202020204" pitchFamily="34" charset="0"/>
              <a:buChar char="•"/>
              <a:defRPr/>
            </a:pPr>
            <a:r>
              <a:rPr lang="en-US" sz="2400" dirty="0">
                <a:latin typeface="+mj-lt"/>
              </a:rPr>
              <a:t>State or Provincial Programs may have slight modifications</a:t>
            </a:r>
          </a:p>
          <a:p>
            <a:pPr marL="285750" indent="-285750">
              <a:spcBef>
                <a:spcPts val="844"/>
              </a:spcBef>
              <a:buFont typeface="Arial" panose="020B0604020202020204" pitchFamily="34" charset="0"/>
              <a:buChar char="•"/>
              <a:defRPr/>
            </a:pPr>
            <a:r>
              <a:rPr lang="en-US" sz="2400" dirty="0">
                <a:latin typeface="+mj-lt"/>
              </a:rPr>
              <a:t>3</a:t>
            </a:r>
            <a:r>
              <a:rPr lang="en-US" sz="2400" baseline="30000" dirty="0">
                <a:latin typeface="+mj-lt"/>
              </a:rPr>
              <a:t>rd</a:t>
            </a:r>
            <a:r>
              <a:rPr lang="en-US" sz="2400" dirty="0">
                <a:latin typeface="+mj-lt"/>
              </a:rPr>
              <a:t> party events (</a:t>
            </a:r>
            <a:r>
              <a:rPr lang="en-US" sz="2400" dirty="0" err="1">
                <a:latin typeface="+mj-lt"/>
              </a:rPr>
              <a:t>ie</a:t>
            </a:r>
            <a:r>
              <a:rPr lang="en-US" sz="2400" dirty="0">
                <a:latin typeface="+mj-lt"/>
              </a:rPr>
              <a:t>. NIRSA or USA Football) may have slight modifications. </a:t>
            </a:r>
          </a:p>
        </p:txBody>
      </p:sp>
      <p:sp>
        <p:nvSpPr>
          <p:cNvPr id="3" name="Slide Number Placeholder 3">
            <a:extLst>
              <a:ext uri="{FF2B5EF4-FFF2-40B4-BE49-F238E27FC236}">
                <a16:creationId xmlns:a16="http://schemas.microsoft.com/office/drawing/2014/main" id="{1BCC4106-B0A5-3A34-6443-A1C3F44B4640}"/>
              </a:ext>
            </a:extLst>
          </p:cNvPr>
          <p:cNvSpPr>
            <a:spLocks noGrp="1"/>
          </p:cNvSpPr>
          <p:nvPr>
            <p:ph type="sldNum" sz="quarter" idx="10"/>
          </p:nvPr>
        </p:nvSpPr>
        <p:spPr>
          <a:xfrm>
            <a:off x="307134" y="6440611"/>
            <a:ext cx="4665041" cy="187325"/>
          </a:xfrm>
        </p:spPr>
        <p:txBody>
          <a:bodyPr/>
          <a:lstStyle/>
          <a:p>
            <a:pPr>
              <a:defRPr/>
            </a:pPr>
            <a:fld id="{F4B88F72-1EA4-FE40-A5CA-BD0111E6622B}" type="slidenum">
              <a:rPr lang="en-US">
                <a:solidFill>
                  <a:srgbClr val="000000"/>
                </a:solidFill>
              </a:rPr>
              <a:pPr>
                <a:defRPr/>
              </a:pPr>
              <a:t>9</a:t>
            </a:fld>
            <a:r>
              <a:rPr lang="en-US" dirty="0">
                <a:solidFill>
                  <a:srgbClr val="000000"/>
                </a:solidFill>
              </a:rPr>
              <a:t> /  </a:t>
            </a:r>
            <a:r>
              <a:rPr lang="en-US" dirty="0">
                <a:solidFill>
                  <a:srgbClr val="000000"/>
                </a:solidFill>
                <a:latin typeface="Ubuntu"/>
                <a:cs typeface="Ubuntu"/>
              </a:rPr>
              <a:t>Special Olympics North America</a:t>
            </a:r>
          </a:p>
        </p:txBody>
      </p:sp>
    </p:spTree>
    <p:custDataLst>
      <p:tags r:id="rId1"/>
    </p:custDataLst>
    <p:extLst>
      <p:ext uri="{BB962C8B-B14F-4D97-AF65-F5344CB8AC3E}">
        <p14:creationId xmlns:p14="http://schemas.microsoft.com/office/powerpoint/2010/main" val="3225028095"/>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ody White cop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SO_AP_Presentation.potx</Template>
  <TotalTime>11027</TotalTime>
  <Words>1856</Words>
  <Application>Microsoft Office PowerPoint</Application>
  <PresentationFormat>Widescreen</PresentationFormat>
  <Paragraphs>296</Paragraphs>
  <Slides>34</Slides>
  <Notes>34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34</vt:i4>
      </vt:variant>
    </vt:vector>
  </HeadingPairs>
  <TitlesOfParts>
    <vt:vector size="44" baseType="lpstr">
      <vt:lpstr>Arial</vt:lpstr>
      <vt:lpstr>Calibri</vt:lpstr>
      <vt:lpstr>Helvetica Neue</vt:lpstr>
      <vt:lpstr>Ubuntu</vt:lpstr>
      <vt:lpstr>Ubuntu Light</vt:lpstr>
      <vt:lpstr>Wingdings</vt:lpstr>
      <vt:lpstr>SO_AP_Presentation</vt:lpstr>
      <vt:lpstr>Body White copy</vt:lpstr>
      <vt:lpstr>1_Body White copy</vt:lpstr>
      <vt:lpstr>2_Body White copy</vt:lpstr>
      <vt:lpstr>SPECIAL OLYMPICS NORTH AMERICA</vt:lpstr>
      <vt:lpstr>PowerPoint Presentation</vt:lpstr>
      <vt:lpstr>PowerPoint Presentation</vt:lpstr>
      <vt:lpstr>Administrative Reminders</vt:lpstr>
      <vt:lpstr>Agenda</vt:lpstr>
      <vt:lpstr>POLL TIME</vt:lpstr>
      <vt:lpstr>Why Flag Football – Sport Selection</vt:lpstr>
      <vt:lpstr>PowerPoint Presentation</vt:lpstr>
      <vt:lpstr>Rule Book</vt:lpstr>
      <vt:lpstr>THE GAME</vt:lpstr>
      <vt:lpstr>The Basics</vt:lpstr>
      <vt:lpstr>Uniforms - Key Points</vt:lpstr>
      <vt:lpstr>Equipment - Key Points</vt:lpstr>
      <vt:lpstr>THE FIELD</vt:lpstr>
      <vt:lpstr>The Field - Dimensions</vt:lpstr>
      <vt:lpstr>The Field - Example</vt:lpstr>
      <vt:lpstr>Possessions </vt:lpstr>
      <vt:lpstr>Scoring</vt:lpstr>
      <vt:lpstr>OFFENSE</vt:lpstr>
      <vt:lpstr>Formations</vt:lpstr>
      <vt:lpstr>Running – Key Points</vt:lpstr>
      <vt:lpstr>Passing – Key Points</vt:lpstr>
      <vt:lpstr>DEFENSE</vt:lpstr>
      <vt:lpstr>Flag Pulling</vt:lpstr>
      <vt:lpstr>Pass Rush</vt:lpstr>
      <vt:lpstr>UNIFIED</vt:lpstr>
      <vt:lpstr>Unified</vt:lpstr>
      <vt:lpstr>PENALTIES</vt:lpstr>
      <vt:lpstr>Penalties</vt:lpstr>
      <vt:lpstr>RESOURCES</vt:lpstr>
      <vt:lpstr>PowerPoint Presentation</vt:lpstr>
      <vt:lpstr>ADDITIONAL TRAINING</vt:lpstr>
      <vt:lpstr>In-person Training</vt:lpstr>
      <vt:lpstr>QUESTIONS</vt:lpstr>
    </vt:vector>
  </TitlesOfParts>
  <Company>Zero-G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Ciaran OGaora</dc:creator>
  <cp:lastModifiedBy>Sean Stake</cp:lastModifiedBy>
  <cp:revision>67</cp:revision>
  <dcterms:created xsi:type="dcterms:W3CDTF">2012-07-11T16:39:32Z</dcterms:created>
  <dcterms:modified xsi:type="dcterms:W3CDTF">2025-06-09T20:55:53Z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0CC182F6-6E94-41A2-BC29-E00D0FDA569F</vt:lpwstr>
  </property>
  <property fmtid="{D5CDD505-2E9C-101B-9397-08002B2CF9AE}" pid="3" name="ArticulatePath">
    <vt:lpwstr>SOI_Presentation (4)</vt:lpwstr>
  </property>
</Properties>
</file>